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 id="2147483659" r:id="rId2"/>
    <p:sldMasterId id="2147483660" r:id="rId3"/>
    <p:sldMasterId id="2147483661" r:id="rId4"/>
    <p:sldMasterId id="2147483662" r:id="rId5"/>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7">
          <p15:clr>
            <a:srgbClr val="000000"/>
          </p15:clr>
        </p15:guide>
        <p15:guide id="2" orient="horz" pos="404">
          <p15:clr>
            <a:srgbClr val="000000"/>
          </p15:clr>
        </p15:guide>
        <p15:guide id="3" orient="horz" pos="4145">
          <p15:clr>
            <a:srgbClr val="000000"/>
          </p15:clr>
        </p15:guide>
        <p15:guide id="4" orient="horz" pos="4014">
          <p15:clr>
            <a:srgbClr val="000000"/>
          </p15:clr>
        </p15:guide>
        <p15:guide id="5" orient="horz" pos="1205">
          <p15:clr>
            <a:srgbClr val="000000"/>
          </p15:clr>
        </p15:guide>
        <p15:guide id="6" pos="247">
          <p15:clr>
            <a:srgbClr val="000000"/>
          </p15:clr>
        </p15:guide>
        <p15:guide id="7" pos="307">
          <p15:clr>
            <a:srgbClr val="000000"/>
          </p15:clr>
        </p15:guide>
        <p15:guide id="8" pos="5574">
          <p15:clr>
            <a:srgbClr val="000000"/>
          </p15:clr>
        </p15:guide>
        <p15:guide id="9" pos="2888">
          <p15:clr>
            <a:srgbClr val="000000"/>
          </p15:clr>
        </p15:guide>
      </p15:sldGuideLst>
    </p:ext>
    <p:ext uri="{2D200454-40CA-4A62-9FC3-DE9A4176ACB9}">
      <p15:notesGuideLst xmlns:p15="http://schemas.microsoft.com/office/powerpoint/2012/main">
        <p15:guide id="1" orient="horz" pos="3024">
          <p15:clr>
            <a:srgbClr val="000000"/>
          </p15:clr>
        </p15:guide>
        <p15:guide id="2"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60"/>
      </p:cViewPr>
      <p:guideLst>
        <p:guide orient="horz" pos="207"/>
        <p:guide orient="horz" pos="404"/>
        <p:guide orient="horz" pos="4145"/>
        <p:guide orient="horz" pos="4014"/>
        <p:guide orient="horz" pos="1205"/>
        <p:guide pos="247"/>
        <p:guide pos="307"/>
        <p:guide pos="5574"/>
        <p:guide pos="288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100" cy="479400"/>
          </a:xfrm>
          <a:prstGeom prst="rect">
            <a:avLst/>
          </a:prstGeom>
          <a:noFill/>
          <a:ln>
            <a:noFill/>
          </a:ln>
        </p:spPr>
        <p:txBody>
          <a:bodyPr spcFirstLastPara="1" wrap="square" lIns="96650" tIns="48325" rIns="96650" bIns="48325" anchor="t" anchorCtr="0"/>
          <a:lstStyle>
            <a:lvl1pPr marR="0" lvl="0"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4962" y="0"/>
            <a:ext cx="3170100" cy="479400"/>
          </a:xfrm>
          <a:prstGeom prst="rect">
            <a:avLst/>
          </a:prstGeom>
          <a:noFill/>
          <a:ln>
            <a:noFill/>
          </a:ln>
        </p:spPr>
        <p:txBody>
          <a:bodyPr spcFirstLastPara="1" wrap="square" lIns="96650" tIns="48325" rIns="96650" bIns="48325" anchor="t" anchorCtr="0"/>
          <a:lstStyle>
            <a:lvl1pPr marR="0" lvl="0"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7"/>
            <a:ext cx="5365800" cy="4319700"/>
          </a:xfrm>
          <a:prstGeom prst="rect">
            <a:avLst/>
          </a:prstGeom>
          <a:noFill/>
          <a:ln>
            <a:noFill/>
          </a:ln>
        </p:spPr>
        <p:txBody>
          <a:bodyPr spcFirstLastPara="1" wrap="square" lIns="96650" tIns="48325" rIns="96650" bIns="483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121775"/>
            <a:ext cx="3170100" cy="479400"/>
          </a:xfrm>
          <a:prstGeom prst="rect">
            <a:avLst/>
          </a:prstGeom>
          <a:noFill/>
          <a:ln>
            <a:noFill/>
          </a:ln>
        </p:spPr>
        <p:txBody>
          <a:bodyPr spcFirstLastPara="1" wrap="square" lIns="96650" tIns="48325" rIns="96650" bIns="48325" anchor="b" anchorCtr="0"/>
          <a:lstStyle>
            <a:lvl1pPr marR="0" lvl="0"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4962" y="9121775"/>
            <a:ext cx="3170100" cy="4794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62" name="Google Shape;62;p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23" name="Google Shape;123;p1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1: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30" name="Google Shape;130;p1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2: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37" name="Google Shape;137;p1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44" name="Google Shape;144;p1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4: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51" name="Google Shape;151;p1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5: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59" name="Google Shape;159;p1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6: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67" name="Google Shape;167;p1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74" name="Google Shape;174;p1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18:notes"/>
          <p:cNvSpPr txBox="1">
            <a:spLocks noGrp="1"/>
          </p:cNvSpPr>
          <p:nvPr>
            <p:ph type="body" idx="1"/>
          </p:nvPr>
        </p:nvSpPr>
        <p:spPr>
          <a:xfrm>
            <a:off x="974725" y="4560887"/>
            <a:ext cx="5365800" cy="43197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1800"/>
              <a:buNone/>
            </a:pPr>
            <a:r>
              <a:rPr lang="en-US"/>
              <a:t>The human liver has both androgen and oestrogen receptors which render it sensitive to androgens and oestrogens  </a:t>
            </a:r>
            <a:endParaRPr/>
          </a:p>
          <a:p>
            <a:pPr marL="0" lvl="0" indent="0" algn="l" rtl="0">
              <a:spcBef>
                <a:spcPts val="0"/>
              </a:spcBef>
              <a:spcAft>
                <a:spcPts val="0"/>
              </a:spcAft>
              <a:buSzPts val="1800"/>
              <a:buNone/>
            </a:pPr>
            <a:r>
              <a:rPr lang="en-US"/>
              <a:t>In cirrhosis, the end organ sensitivities to sex hormones may be changed. </a:t>
            </a:r>
            <a:endParaRPr/>
          </a:p>
          <a:p>
            <a:pPr marL="0" lvl="0" indent="0" algn="l" rtl="0">
              <a:spcBef>
                <a:spcPts val="0"/>
              </a:spcBef>
              <a:spcAft>
                <a:spcPts val="0"/>
              </a:spcAft>
              <a:buSzPts val="1800"/>
              <a:buNone/>
            </a:pPr>
            <a:r>
              <a:rPr lang="en-US"/>
              <a:t>Hepatic androgen receptors fall and hepatic oestrogen receptor concentrations increase</a:t>
            </a:r>
            <a:endParaRPr/>
          </a:p>
          <a:p>
            <a:pPr marL="0" lvl="0" indent="0" algn="l" rtl="0">
              <a:spcBef>
                <a:spcPts val="0"/>
              </a:spcBef>
              <a:spcAft>
                <a:spcPts val="0"/>
              </a:spcAft>
              <a:buNone/>
            </a:pPr>
            <a:endParaRPr/>
          </a:p>
        </p:txBody>
      </p:sp>
      <p:sp>
        <p:nvSpPr>
          <p:cNvPr id="181" name="Google Shape;181;p18:notes"/>
          <p:cNvSpPr txBox="1"/>
          <p:nvPr/>
        </p:nvSpPr>
        <p:spPr>
          <a:xfrm>
            <a:off x="4144962" y="9121775"/>
            <a:ext cx="3170100" cy="4794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p19:notes"/>
          <p:cNvSpPr txBox="1">
            <a:spLocks noGrp="1"/>
          </p:cNvSpPr>
          <p:nvPr>
            <p:ph type="body" idx="1"/>
          </p:nvPr>
        </p:nvSpPr>
        <p:spPr>
          <a:xfrm>
            <a:off x="974725" y="4560887"/>
            <a:ext cx="5365800" cy="43197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1800"/>
              <a:buNone/>
            </a:pPr>
            <a:r>
              <a:rPr lang="en-US"/>
              <a:t>The human liver has both androgen and oestrogen receptors which render it sensitive to androgens and oestrogens  </a:t>
            </a:r>
            <a:endParaRPr/>
          </a:p>
          <a:p>
            <a:pPr marL="0" lvl="0" indent="0" algn="l" rtl="0">
              <a:spcBef>
                <a:spcPts val="0"/>
              </a:spcBef>
              <a:spcAft>
                <a:spcPts val="0"/>
              </a:spcAft>
              <a:buSzPts val="1800"/>
              <a:buNone/>
            </a:pPr>
            <a:r>
              <a:rPr lang="en-US"/>
              <a:t>In cirrhosis, the end organ sensitivities to sex hormones may be changed. </a:t>
            </a:r>
            <a:endParaRPr/>
          </a:p>
          <a:p>
            <a:pPr marL="0" lvl="0" indent="0" algn="l" rtl="0">
              <a:spcBef>
                <a:spcPts val="0"/>
              </a:spcBef>
              <a:spcAft>
                <a:spcPts val="0"/>
              </a:spcAft>
              <a:buSzPts val="1800"/>
              <a:buNone/>
            </a:pPr>
            <a:r>
              <a:rPr lang="en-US"/>
              <a:t>Hepatic androgen receptors fall and hepatic oestrogen receptor concentrations increase</a:t>
            </a:r>
            <a:endParaRPr/>
          </a:p>
          <a:p>
            <a:pPr marL="0" lvl="0" indent="0" algn="l" rtl="0">
              <a:spcBef>
                <a:spcPts val="0"/>
              </a:spcBef>
              <a:spcAft>
                <a:spcPts val="0"/>
              </a:spcAft>
              <a:buNone/>
            </a:pPr>
            <a:endParaRPr/>
          </a:p>
        </p:txBody>
      </p:sp>
      <p:sp>
        <p:nvSpPr>
          <p:cNvPr id="188" name="Google Shape;188;p19:notes"/>
          <p:cNvSpPr txBox="1"/>
          <p:nvPr/>
        </p:nvSpPr>
        <p:spPr>
          <a:xfrm>
            <a:off x="4144962" y="9121775"/>
            <a:ext cx="3170100" cy="4794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69" name="Google Shape;69;p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95" name="Google Shape;195;p2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02" name="Google Shape;202;p2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08" name="Google Shape;208;p2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14" name="Google Shape;214;p2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21" name="Google Shape;221;p2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5: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28" name="Google Shape;228;p2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6: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35" name="Google Shape;235;p2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7: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41" name="Google Shape;241;p2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8: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48" name="Google Shape;248;p2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9: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54" name="Google Shape;254;p2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75" name="Google Shape;75;p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0: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60" name="Google Shape;260;p3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1: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67" name="Google Shape;267;p3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2: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73" name="Google Shape;273;p3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3: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81" name="Google Shape;281;p3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4: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87" name="Google Shape;287;p3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93" name="Google Shape;293;p3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6: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299" name="Google Shape;299;p3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7: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05" name="Google Shape;305;p3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8: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14" name="Google Shape;314;p3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9: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20" name="Google Shape;320;p3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82" name="Google Shape;82;p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0: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27" name="Google Shape;327;p4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1: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33" name="Google Shape;333;p4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2: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39" name="Google Shape;339;p4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3: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45" name="Google Shape;345;p4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4: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51" name="Google Shape;351;p4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5: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57" name="Google Shape;357;p4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6: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364" name="Google Shape;364;p4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91" name="Google Shape;91;p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97" name="Google Shape;97;p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03" name="Google Shape;103;p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10" name="Google Shape;110;p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974725" y="4560887"/>
            <a:ext cx="53658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a:p>
        </p:txBody>
      </p:sp>
      <p:sp>
        <p:nvSpPr>
          <p:cNvPr id="117" name="Google Shape;117;p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subTitle" idx="1"/>
          </p:nvPr>
        </p:nvSpPr>
        <p:spPr>
          <a:xfrm>
            <a:off x="457200" y="3942065"/>
            <a:ext cx="3886200" cy="1120800"/>
          </a:xfrm>
          <a:prstGeom prst="rect">
            <a:avLst/>
          </a:prstGeom>
          <a:noFill/>
          <a:ln>
            <a:noFill/>
          </a:ln>
        </p:spPr>
        <p:txBody>
          <a:bodyPr spcFirstLastPara="1" wrap="square" lIns="91425" tIns="45700" rIns="91425" bIns="45700" anchor="t" anchorCtr="0"/>
          <a:lstStyle>
            <a:lvl1pPr lvl="0" algn="l" rtl="0">
              <a:lnSpc>
                <a:spcPct val="100000"/>
              </a:lnSpc>
              <a:spcBef>
                <a:spcPts val="1000"/>
              </a:spcBef>
              <a:spcAft>
                <a:spcPts val="0"/>
              </a:spcAft>
              <a:buSzPts val="2000"/>
              <a:buFont typeface="Noto Sans Symbols"/>
              <a:buNone/>
              <a:defRPr sz="2000" b="1">
                <a:solidFill>
                  <a:schemeClr val="lt1"/>
                </a:solidFill>
              </a:defRPr>
            </a:lvl1pPr>
            <a:lvl2pPr lvl="1" algn="l" rtl="0">
              <a:lnSpc>
                <a:spcPct val="90000"/>
              </a:lnSpc>
              <a:spcBef>
                <a:spcPts val="1000"/>
              </a:spcBef>
              <a:spcAft>
                <a:spcPts val="0"/>
              </a:spcAft>
              <a:buSzPts val="1800"/>
              <a:buChar char="–"/>
              <a:defRPr/>
            </a:lvl2pPr>
            <a:lvl3pPr lvl="2" algn="l" rtl="0">
              <a:lnSpc>
                <a:spcPct val="90000"/>
              </a:lnSpc>
              <a:spcBef>
                <a:spcPts val="1000"/>
              </a:spcBef>
              <a:spcAft>
                <a:spcPts val="0"/>
              </a:spcAft>
              <a:buSzPts val="1800"/>
              <a:buChar char="–"/>
              <a:defRPr/>
            </a:lvl3pPr>
            <a:lvl4pPr lvl="3" algn="l" rtl="0">
              <a:lnSpc>
                <a:spcPct val="90000"/>
              </a:lnSpc>
              <a:spcBef>
                <a:spcPts val="1000"/>
              </a:spcBef>
              <a:spcAft>
                <a:spcPts val="0"/>
              </a:spcAft>
              <a:buSzPts val="1800"/>
              <a:buChar char="–"/>
              <a:defRPr/>
            </a:lvl4pPr>
            <a:lvl5pPr lvl="4" algn="l" rtl="0">
              <a:lnSpc>
                <a:spcPct val="90000"/>
              </a:lnSpc>
              <a:spcBef>
                <a:spcPts val="1000"/>
              </a:spcBef>
              <a:spcAft>
                <a:spcPts val="0"/>
              </a:spcAft>
              <a:buSzPts val="1800"/>
              <a:buChar char="–"/>
              <a:defRPr/>
            </a:lvl5pPr>
            <a:lvl6pPr lvl="5" algn="l" rtl="0">
              <a:lnSpc>
                <a:spcPct val="90000"/>
              </a:lnSpc>
              <a:spcBef>
                <a:spcPts val="700"/>
              </a:spcBef>
              <a:spcAft>
                <a:spcPts val="0"/>
              </a:spcAft>
              <a:buSzPts val="1800"/>
              <a:buChar char="–"/>
              <a:defRPr/>
            </a:lvl6pPr>
            <a:lvl7pPr lvl="6" algn="l" rtl="0">
              <a:lnSpc>
                <a:spcPct val="90000"/>
              </a:lnSpc>
              <a:spcBef>
                <a:spcPts val="630"/>
              </a:spcBef>
              <a:spcAft>
                <a:spcPts val="0"/>
              </a:spcAft>
              <a:buSzPts val="1800"/>
              <a:buChar char="–"/>
              <a:defRPr/>
            </a:lvl7pPr>
            <a:lvl8pPr lvl="7" algn="l" rtl="0">
              <a:lnSpc>
                <a:spcPct val="90000"/>
              </a:lnSpc>
              <a:spcBef>
                <a:spcPts val="630"/>
              </a:spcBef>
              <a:spcAft>
                <a:spcPts val="0"/>
              </a:spcAft>
              <a:buSzPts val="1800"/>
              <a:buChar char="–"/>
              <a:defRPr/>
            </a:lvl8pPr>
            <a:lvl9pPr lvl="8" algn="l" rtl="0">
              <a:lnSpc>
                <a:spcPct val="90000"/>
              </a:lnSpc>
              <a:spcBef>
                <a:spcPts val="630"/>
              </a:spcBef>
              <a:spcAft>
                <a:spcPts val="450"/>
              </a:spcAft>
              <a:buSzPts val="1800"/>
              <a:buChar char="–"/>
              <a:defRPr/>
            </a:lvl9pPr>
          </a:lstStyle>
          <a:p>
            <a:endParaRPr/>
          </a:p>
        </p:txBody>
      </p:sp>
      <p:sp>
        <p:nvSpPr>
          <p:cNvPr id="17" name="Google Shape;17;p2"/>
          <p:cNvSpPr txBox="1">
            <a:spLocks noGrp="1"/>
          </p:cNvSpPr>
          <p:nvPr>
            <p:ph type="ctrTitle"/>
          </p:nvPr>
        </p:nvSpPr>
        <p:spPr>
          <a:xfrm>
            <a:off x="447675" y="1600200"/>
            <a:ext cx="8458200" cy="2057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sz="3900">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romo Slide">
  <p:cSld name="Promo Slid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82588" y="330200"/>
            <a:ext cx="8464500" cy="15843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sz="3900">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5"/>
          <p:cNvSpPr txBox="1">
            <a:spLocks noGrp="1"/>
          </p:cNvSpPr>
          <p:nvPr>
            <p:ph type="body" idx="1"/>
          </p:nvPr>
        </p:nvSpPr>
        <p:spPr>
          <a:xfrm>
            <a:off x="385763" y="1914525"/>
            <a:ext cx="8463000" cy="26058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SzPts val="2000"/>
              <a:buFont typeface="Arial"/>
              <a:buNone/>
              <a:defRPr sz="2000" b="1">
                <a:solidFill>
                  <a:schemeClr val="accent3"/>
                </a:solidFill>
              </a:defRPr>
            </a:lvl1pPr>
            <a:lvl2pPr marL="914400" lvl="1" indent="-228600" algn="l" rtl="0">
              <a:lnSpc>
                <a:spcPct val="90000"/>
              </a:lnSpc>
              <a:spcBef>
                <a:spcPts val="1000"/>
              </a:spcBef>
              <a:spcAft>
                <a:spcPts val="0"/>
              </a:spcAft>
              <a:buSzPts val="2200"/>
              <a:buFont typeface="Arial"/>
              <a:buNone/>
              <a:defRPr/>
            </a:lvl2pPr>
            <a:lvl3pPr marL="1371600" lvl="2" indent="-228600" algn="l" rtl="0">
              <a:lnSpc>
                <a:spcPct val="90000"/>
              </a:lnSpc>
              <a:spcBef>
                <a:spcPts val="1000"/>
              </a:spcBef>
              <a:spcAft>
                <a:spcPts val="0"/>
              </a:spcAft>
              <a:buSzPts val="2000"/>
              <a:buFont typeface="Arial"/>
              <a:buNone/>
              <a:defRPr/>
            </a:lvl3pPr>
            <a:lvl4pPr marL="1828800" lvl="3" indent="-228600" algn="l" rtl="0">
              <a:lnSpc>
                <a:spcPct val="90000"/>
              </a:lnSpc>
              <a:spcBef>
                <a:spcPts val="1000"/>
              </a:spcBef>
              <a:spcAft>
                <a:spcPts val="0"/>
              </a:spcAft>
              <a:buSzPts val="2000"/>
              <a:buFont typeface="Arial"/>
              <a:buNone/>
              <a:defRPr/>
            </a:lvl4pPr>
            <a:lvl5pPr marL="2286000" lvl="4" indent="-228600" algn="l" rtl="0">
              <a:lnSpc>
                <a:spcPct val="90000"/>
              </a:lnSpc>
              <a:spcBef>
                <a:spcPts val="1000"/>
              </a:spcBef>
              <a:spcAft>
                <a:spcPts val="0"/>
              </a:spcAft>
              <a:buSzPts val="1600"/>
              <a:buFont typeface="Arial"/>
              <a:buNone/>
              <a:defRPr/>
            </a:lvl5pPr>
            <a:lvl6pPr marL="2743200" lvl="5" indent="-342900" algn="l" rtl="0">
              <a:lnSpc>
                <a:spcPct val="90000"/>
              </a:lnSpc>
              <a:spcBef>
                <a:spcPts val="700"/>
              </a:spcBef>
              <a:spcAft>
                <a:spcPts val="0"/>
              </a:spcAft>
              <a:buSzPts val="1800"/>
              <a:buChar char="–"/>
              <a:defRPr/>
            </a:lvl6pPr>
            <a:lvl7pPr marL="3200400" lvl="6" indent="-342900" algn="l" rtl="0">
              <a:lnSpc>
                <a:spcPct val="90000"/>
              </a:lnSpc>
              <a:spcBef>
                <a:spcPts val="630"/>
              </a:spcBef>
              <a:spcAft>
                <a:spcPts val="0"/>
              </a:spcAft>
              <a:buSzPts val="1800"/>
              <a:buChar char="–"/>
              <a:defRPr/>
            </a:lvl7pPr>
            <a:lvl8pPr marL="3657600" lvl="7" indent="-342900" algn="l" rtl="0">
              <a:lnSpc>
                <a:spcPct val="90000"/>
              </a:lnSpc>
              <a:spcBef>
                <a:spcPts val="630"/>
              </a:spcBef>
              <a:spcAft>
                <a:spcPts val="0"/>
              </a:spcAft>
              <a:buSzPts val="1800"/>
              <a:buChar char="–"/>
              <a:defRPr/>
            </a:lvl8pPr>
            <a:lvl9pPr marL="4114800" lvl="8" indent="-342900" algn="l" rtl="0">
              <a:lnSpc>
                <a:spcPct val="90000"/>
              </a:lnSpc>
              <a:spcBef>
                <a:spcPts val="630"/>
              </a:spcBef>
              <a:spcAft>
                <a:spcPts val="450"/>
              </a:spcAft>
              <a:buSzPts val="1800"/>
              <a:buChar char="–"/>
              <a:defRPr/>
            </a:lvl9pPr>
          </a:lstStyle>
          <a:p>
            <a:endParaRPr/>
          </a:p>
        </p:txBody>
      </p:sp>
      <p:sp>
        <p:nvSpPr>
          <p:cNvPr id="59" name="Google Shape;59;p15"/>
          <p:cNvSpPr txBox="1">
            <a:spLocks noGrp="1"/>
          </p:cNvSpPr>
          <p:nvPr>
            <p:ph type="body" idx="2"/>
          </p:nvPr>
        </p:nvSpPr>
        <p:spPr>
          <a:xfrm>
            <a:off x="385763" y="4856672"/>
            <a:ext cx="8463000" cy="11559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SzPts val="2400"/>
              <a:buFont typeface="Arial"/>
              <a:buNone/>
              <a:defRPr sz="2400" b="1">
                <a:solidFill>
                  <a:schemeClr val="accent4"/>
                </a:solidFill>
              </a:defRPr>
            </a:lvl1pPr>
            <a:lvl2pPr marL="914400" lvl="1" indent="-228600" algn="l" rtl="0">
              <a:lnSpc>
                <a:spcPct val="90000"/>
              </a:lnSpc>
              <a:spcBef>
                <a:spcPts val="1000"/>
              </a:spcBef>
              <a:spcAft>
                <a:spcPts val="0"/>
              </a:spcAft>
              <a:buSzPts val="2400"/>
              <a:buFont typeface="Arial"/>
              <a:buNone/>
              <a:defRPr sz="2400"/>
            </a:lvl2pPr>
            <a:lvl3pPr marL="1371600" lvl="2" indent="-228600" algn="l" rtl="0">
              <a:lnSpc>
                <a:spcPct val="90000"/>
              </a:lnSpc>
              <a:spcBef>
                <a:spcPts val="1000"/>
              </a:spcBef>
              <a:spcAft>
                <a:spcPts val="0"/>
              </a:spcAft>
              <a:buSzPts val="2400"/>
              <a:buFont typeface="Arial"/>
              <a:buNone/>
              <a:defRPr sz="2400"/>
            </a:lvl3pPr>
            <a:lvl4pPr marL="1828800" lvl="3" indent="-228600" algn="l" rtl="0">
              <a:lnSpc>
                <a:spcPct val="90000"/>
              </a:lnSpc>
              <a:spcBef>
                <a:spcPts val="1000"/>
              </a:spcBef>
              <a:spcAft>
                <a:spcPts val="0"/>
              </a:spcAft>
              <a:buSzPts val="2400"/>
              <a:buFont typeface="Arial"/>
              <a:buNone/>
              <a:defRPr sz="2400"/>
            </a:lvl4pPr>
            <a:lvl5pPr marL="2286000" lvl="4" indent="-228600" algn="l" rtl="0">
              <a:lnSpc>
                <a:spcPct val="90000"/>
              </a:lnSpc>
              <a:spcBef>
                <a:spcPts val="1000"/>
              </a:spcBef>
              <a:spcAft>
                <a:spcPts val="0"/>
              </a:spcAft>
              <a:buSzPts val="2400"/>
              <a:buFont typeface="Arial"/>
              <a:buNone/>
              <a:defRPr sz="2400"/>
            </a:lvl5pPr>
            <a:lvl6pPr marL="2743200" lvl="5" indent="-342900" algn="l" rtl="0">
              <a:lnSpc>
                <a:spcPct val="90000"/>
              </a:lnSpc>
              <a:spcBef>
                <a:spcPts val="700"/>
              </a:spcBef>
              <a:spcAft>
                <a:spcPts val="0"/>
              </a:spcAft>
              <a:buSzPts val="1800"/>
              <a:buChar char="–"/>
              <a:defRPr/>
            </a:lvl6pPr>
            <a:lvl7pPr marL="3200400" lvl="6" indent="-342900" algn="l" rtl="0">
              <a:lnSpc>
                <a:spcPct val="90000"/>
              </a:lnSpc>
              <a:spcBef>
                <a:spcPts val="630"/>
              </a:spcBef>
              <a:spcAft>
                <a:spcPts val="0"/>
              </a:spcAft>
              <a:buSzPts val="1800"/>
              <a:buChar char="–"/>
              <a:defRPr/>
            </a:lvl7pPr>
            <a:lvl8pPr marL="3657600" lvl="7" indent="-342900" algn="l" rtl="0">
              <a:lnSpc>
                <a:spcPct val="90000"/>
              </a:lnSpc>
              <a:spcBef>
                <a:spcPts val="630"/>
              </a:spcBef>
              <a:spcAft>
                <a:spcPts val="0"/>
              </a:spcAft>
              <a:buSzPts val="1800"/>
              <a:buChar char="–"/>
              <a:defRPr/>
            </a:lvl8pPr>
            <a:lvl9pPr marL="4114800" lvl="8" indent="-342900" algn="l" rtl="0">
              <a:lnSpc>
                <a:spcPct val="90000"/>
              </a:lnSpc>
              <a:spcBef>
                <a:spcPts val="630"/>
              </a:spcBef>
              <a:spcAft>
                <a:spcPts val="45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385763" y="1828800"/>
            <a:ext cx="4151400" cy="4546500"/>
          </a:xfrm>
          <a:prstGeom prst="rect">
            <a:avLst/>
          </a:prstGeom>
          <a:noFill/>
          <a:ln>
            <a:noFill/>
          </a:ln>
        </p:spPr>
        <p:txBody>
          <a:bodyPr spcFirstLastPara="1" wrap="square" lIns="91425" tIns="45700" rIns="91425" bIns="45700" anchor="t" anchorCtr="0"/>
          <a:lstStyle>
            <a:lvl1pPr marL="457200" lvl="0" indent="-381000" algn="l" rtl="0">
              <a:lnSpc>
                <a:spcPct val="90000"/>
              </a:lnSpc>
              <a:spcBef>
                <a:spcPts val="1000"/>
              </a:spcBef>
              <a:spcAft>
                <a:spcPts val="0"/>
              </a:spcAft>
              <a:buSzPts val="2400"/>
              <a:buChar char="▪"/>
              <a:defRPr sz="2400"/>
            </a:lvl1pPr>
            <a:lvl2pPr marL="914400" lvl="1" indent="-368300" algn="l" rtl="0">
              <a:lnSpc>
                <a:spcPct val="90000"/>
              </a:lnSpc>
              <a:spcBef>
                <a:spcPts val="1000"/>
              </a:spcBef>
              <a:spcAft>
                <a:spcPts val="0"/>
              </a:spcAft>
              <a:buSzPts val="2200"/>
              <a:buChar char="–"/>
              <a:defRPr sz="2200"/>
            </a:lvl2pPr>
            <a:lvl3pPr marL="1371600" lvl="2" indent="-355600" algn="l" rtl="0">
              <a:lnSpc>
                <a:spcPct val="90000"/>
              </a:lnSpc>
              <a:spcBef>
                <a:spcPts val="1000"/>
              </a:spcBef>
              <a:spcAft>
                <a:spcPts val="0"/>
              </a:spcAft>
              <a:buSzPts val="2000"/>
              <a:buChar char="–"/>
              <a:defRPr sz="2000"/>
            </a:lvl3pPr>
            <a:lvl4pPr marL="1828800" lvl="3" indent="-342900" algn="l" rtl="0">
              <a:lnSpc>
                <a:spcPct val="90000"/>
              </a:lnSpc>
              <a:spcBef>
                <a:spcPts val="1000"/>
              </a:spcBef>
              <a:spcAft>
                <a:spcPts val="0"/>
              </a:spcAft>
              <a:buSzPts val="1800"/>
              <a:buChar char="–"/>
              <a:defRPr sz="1800"/>
            </a:lvl4pPr>
            <a:lvl5pPr marL="2286000" lvl="4" indent="-330200" algn="l" rtl="0">
              <a:lnSpc>
                <a:spcPct val="90000"/>
              </a:lnSpc>
              <a:spcBef>
                <a:spcPts val="1000"/>
              </a:spcBef>
              <a:spcAft>
                <a:spcPts val="0"/>
              </a:spcAft>
              <a:buSzPts val="1600"/>
              <a:buChar char="–"/>
              <a:defRPr sz="1600"/>
            </a:lvl5pPr>
            <a:lvl6pPr marL="2743200" lvl="5" indent="-342900" algn="l" rtl="0">
              <a:lnSpc>
                <a:spcPct val="90000"/>
              </a:lnSpc>
              <a:spcBef>
                <a:spcPts val="700"/>
              </a:spcBef>
              <a:spcAft>
                <a:spcPts val="0"/>
              </a:spcAft>
              <a:buSzPts val="1800"/>
              <a:buChar char="–"/>
              <a:defRPr sz="1800"/>
            </a:lvl6pPr>
            <a:lvl7pPr marL="3200400" lvl="6" indent="-342900" algn="l" rtl="0">
              <a:lnSpc>
                <a:spcPct val="90000"/>
              </a:lnSpc>
              <a:spcBef>
                <a:spcPts val="630"/>
              </a:spcBef>
              <a:spcAft>
                <a:spcPts val="0"/>
              </a:spcAft>
              <a:buSzPts val="1800"/>
              <a:buChar char="–"/>
              <a:defRPr sz="1800"/>
            </a:lvl7pPr>
            <a:lvl8pPr marL="3657600" lvl="7" indent="-342900" algn="l" rtl="0">
              <a:lnSpc>
                <a:spcPct val="90000"/>
              </a:lnSpc>
              <a:spcBef>
                <a:spcPts val="630"/>
              </a:spcBef>
              <a:spcAft>
                <a:spcPts val="0"/>
              </a:spcAft>
              <a:buSzPts val="1800"/>
              <a:buChar char="–"/>
              <a:defRPr sz="1800"/>
            </a:lvl8pPr>
            <a:lvl9pPr marL="4114800" lvl="8" indent="-342900" algn="l" rtl="0">
              <a:lnSpc>
                <a:spcPct val="90000"/>
              </a:lnSpc>
              <a:spcBef>
                <a:spcPts val="630"/>
              </a:spcBef>
              <a:spcAft>
                <a:spcPts val="450"/>
              </a:spcAft>
              <a:buSzPts val="1800"/>
              <a:buChar char="–"/>
              <a:defRPr sz="1800"/>
            </a:lvl9pPr>
          </a:lstStyle>
          <a:p>
            <a:endParaRPr/>
          </a:p>
        </p:txBody>
      </p:sp>
      <p:sp>
        <p:nvSpPr>
          <p:cNvPr id="25" name="Google Shape;25;p4"/>
          <p:cNvSpPr txBox="1">
            <a:spLocks noGrp="1"/>
          </p:cNvSpPr>
          <p:nvPr>
            <p:ph type="body" idx="2"/>
          </p:nvPr>
        </p:nvSpPr>
        <p:spPr>
          <a:xfrm>
            <a:off x="4689475" y="1828800"/>
            <a:ext cx="4151400" cy="4546500"/>
          </a:xfrm>
          <a:prstGeom prst="rect">
            <a:avLst/>
          </a:prstGeom>
          <a:noFill/>
          <a:ln>
            <a:noFill/>
          </a:ln>
        </p:spPr>
        <p:txBody>
          <a:bodyPr spcFirstLastPara="1" wrap="square" lIns="91425" tIns="45700" rIns="91425" bIns="45700" anchor="t" anchorCtr="0"/>
          <a:lstStyle>
            <a:lvl1pPr marL="457200" lvl="0" indent="-381000" algn="l" rtl="0">
              <a:lnSpc>
                <a:spcPct val="90000"/>
              </a:lnSpc>
              <a:spcBef>
                <a:spcPts val="1000"/>
              </a:spcBef>
              <a:spcAft>
                <a:spcPts val="0"/>
              </a:spcAft>
              <a:buSzPts val="2400"/>
              <a:buChar char="▪"/>
              <a:defRPr sz="2400"/>
            </a:lvl1pPr>
            <a:lvl2pPr marL="914400" lvl="1" indent="-368300" algn="l" rtl="0">
              <a:lnSpc>
                <a:spcPct val="90000"/>
              </a:lnSpc>
              <a:spcBef>
                <a:spcPts val="1000"/>
              </a:spcBef>
              <a:spcAft>
                <a:spcPts val="0"/>
              </a:spcAft>
              <a:buSzPts val="2200"/>
              <a:buChar char="–"/>
              <a:defRPr sz="2200"/>
            </a:lvl2pPr>
            <a:lvl3pPr marL="1371600" lvl="2" indent="-355600" algn="l" rtl="0">
              <a:lnSpc>
                <a:spcPct val="90000"/>
              </a:lnSpc>
              <a:spcBef>
                <a:spcPts val="1000"/>
              </a:spcBef>
              <a:spcAft>
                <a:spcPts val="0"/>
              </a:spcAft>
              <a:buSzPts val="2000"/>
              <a:buChar char="–"/>
              <a:defRPr sz="2000"/>
            </a:lvl3pPr>
            <a:lvl4pPr marL="1828800" lvl="3" indent="-342900" algn="l" rtl="0">
              <a:lnSpc>
                <a:spcPct val="90000"/>
              </a:lnSpc>
              <a:spcBef>
                <a:spcPts val="1000"/>
              </a:spcBef>
              <a:spcAft>
                <a:spcPts val="0"/>
              </a:spcAft>
              <a:buSzPts val="1800"/>
              <a:buChar char="–"/>
              <a:defRPr sz="1800"/>
            </a:lvl4pPr>
            <a:lvl5pPr marL="2286000" lvl="4" indent="-330200" algn="l" rtl="0">
              <a:lnSpc>
                <a:spcPct val="90000"/>
              </a:lnSpc>
              <a:spcBef>
                <a:spcPts val="1000"/>
              </a:spcBef>
              <a:spcAft>
                <a:spcPts val="0"/>
              </a:spcAft>
              <a:buSzPts val="1600"/>
              <a:buChar char="–"/>
              <a:defRPr sz="1600"/>
            </a:lvl5pPr>
            <a:lvl6pPr marL="2743200" lvl="5" indent="-342900" algn="l" rtl="0">
              <a:lnSpc>
                <a:spcPct val="90000"/>
              </a:lnSpc>
              <a:spcBef>
                <a:spcPts val="700"/>
              </a:spcBef>
              <a:spcAft>
                <a:spcPts val="0"/>
              </a:spcAft>
              <a:buSzPts val="1800"/>
              <a:buChar char="–"/>
              <a:defRPr sz="1800"/>
            </a:lvl6pPr>
            <a:lvl7pPr marL="3200400" lvl="6" indent="-342900" algn="l" rtl="0">
              <a:lnSpc>
                <a:spcPct val="90000"/>
              </a:lnSpc>
              <a:spcBef>
                <a:spcPts val="630"/>
              </a:spcBef>
              <a:spcAft>
                <a:spcPts val="0"/>
              </a:spcAft>
              <a:buSzPts val="1800"/>
              <a:buChar char="–"/>
              <a:defRPr sz="1800"/>
            </a:lvl7pPr>
            <a:lvl8pPr marL="3657600" lvl="7" indent="-342900" algn="l" rtl="0">
              <a:lnSpc>
                <a:spcPct val="90000"/>
              </a:lnSpc>
              <a:spcBef>
                <a:spcPts val="630"/>
              </a:spcBef>
              <a:spcAft>
                <a:spcPts val="0"/>
              </a:spcAft>
              <a:buSzPts val="1800"/>
              <a:buChar char="–"/>
              <a:defRPr sz="1800"/>
            </a:lvl8pPr>
            <a:lvl9pPr marL="4114800" lvl="8" indent="-342900" algn="l" rtl="0">
              <a:lnSpc>
                <a:spcPct val="90000"/>
              </a:lnSpc>
              <a:spcBef>
                <a:spcPts val="630"/>
              </a:spcBef>
              <a:spcAft>
                <a:spcPts val="450"/>
              </a:spcAft>
              <a:buSzPts val="1800"/>
              <a:buChar char="–"/>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SzPts val="1800"/>
              <a:buChar char="▪"/>
              <a:defRPr/>
            </a:lvl1pPr>
            <a:lvl2pPr marL="914400" lvl="1" indent="-342900" algn="l" rtl="0">
              <a:lnSpc>
                <a:spcPct val="90000"/>
              </a:lnSpc>
              <a:spcBef>
                <a:spcPts val="1000"/>
              </a:spcBef>
              <a:spcAft>
                <a:spcPts val="0"/>
              </a:spcAft>
              <a:buSzPts val="1800"/>
              <a:buChar char="–"/>
              <a:defRPr/>
            </a:lvl2pPr>
            <a:lvl3pPr marL="1371600" lvl="2" indent="-342900" algn="l" rtl="0">
              <a:lnSpc>
                <a:spcPct val="90000"/>
              </a:lnSpc>
              <a:spcBef>
                <a:spcPts val="1000"/>
              </a:spcBef>
              <a:spcAft>
                <a:spcPts val="0"/>
              </a:spcAft>
              <a:buSzPts val="1800"/>
              <a:buChar char="–"/>
              <a:defRPr/>
            </a:lvl3pPr>
            <a:lvl4pPr marL="1828800" lvl="3" indent="-342900" algn="l" rtl="0">
              <a:lnSpc>
                <a:spcPct val="90000"/>
              </a:lnSpc>
              <a:spcBef>
                <a:spcPts val="1000"/>
              </a:spcBef>
              <a:spcAft>
                <a:spcPts val="0"/>
              </a:spcAft>
              <a:buSzPts val="1800"/>
              <a:buChar char="–"/>
              <a:defRPr/>
            </a:lvl4pPr>
            <a:lvl5pPr marL="2286000" lvl="4" indent="-342900" algn="l" rtl="0">
              <a:lnSpc>
                <a:spcPct val="90000"/>
              </a:lnSpc>
              <a:spcBef>
                <a:spcPts val="1000"/>
              </a:spcBef>
              <a:spcAft>
                <a:spcPts val="0"/>
              </a:spcAft>
              <a:buSzPts val="1800"/>
              <a:buChar char="–"/>
              <a:defRPr/>
            </a:lvl5pPr>
            <a:lvl6pPr marL="2743200" lvl="5" indent="-342900" algn="l" rtl="0">
              <a:lnSpc>
                <a:spcPct val="90000"/>
              </a:lnSpc>
              <a:spcBef>
                <a:spcPts val="700"/>
              </a:spcBef>
              <a:spcAft>
                <a:spcPts val="0"/>
              </a:spcAft>
              <a:buSzPts val="1800"/>
              <a:buChar char="–"/>
              <a:defRPr/>
            </a:lvl6pPr>
            <a:lvl7pPr marL="3200400" lvl="6" indent="-342900" algn="l" rtl="0">
              <a:lnSpc>
                <a:spcPct val="90000"/>
              </a:lnSpc>
              <a:spcBef>
                <a:spcPts val="630"/>
              </a:spcBef>
              <a:spcAft>
                <a:spcPts val="0"/>
              </a:spcAft>
              <a:buSzPts val="1800"/>
              <a:buChar char="–"/>
              <a:defRPr/>
            </a:lvl7pPr>
            <a:lvl8pPr marL="3657600" lvl="7" indent="-342900" algn="l" rtl="0">
              <a:lnSpc>
                <a:spcPct val="90000"/>
              </a:lnSpc>
              <a:spcBef>
                <a:spcPts val="630"/>
              </a:spcBef>
              <a:spcAft>
                <a:spcPts val="0"/>
              </a:spcAft>
              <a:buSzPts val="1800"/>
              <a:buChar char="–"/>
              <a:defRPr/>
            </a:lvl8pPr>
            <a:lvl9pPr marL="4114800" lvl="8" indent="-342900" algn="l" rtl="0">
              <a:lnSpc>
                <a:spcPct val="90000"/>
              </a:lnSpc>
              <a:spcBef>
                <a:spcPts val="630"/>
              </a:spcBef>
              <a:spcAft>
                <a:spcPts val="45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82588" y="667512"/>
            <a:ext cx="8464500" cy="1103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385763" y="1828800"/>
            <a:ext cx="4151400" cy="45465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SzPts val="1800"/>
              <a:buChar char="▪"/>
              <a:defRPr/>
            </a:lvl1pPr>
            <a:lvl2pPr marL="914400" lvl="1" indent="-342900" algn="l" rtl="0">
              <a:lnSpc>
                <a:spcPct val="90000"/>
              </a:lnSpc>
              <a:spcBef>
                <a:spcPts val="1000"/>
              </a:spcBef>
              <a:spcAft>
                <a:spcPts val="0"/>
              </a:spcAft>
              <a:buSzPts val="1800"/>
              <a:buChar char="–"/>
              <a:defRPr/>
            </a:lvl2pPr>
            <a:lvl3pPr marL="1371600" lvl="2" indent="-342900" algn="l" rtl="0">
              <a:lnSpc>
                <a:spcPct val="90000"/>
              </a:lnSpc>
              <a:spcBef>
                <a:spcPts val="1000"/>
              </a:spcBef>
              <a:spcAft>
                <a:spcPts val="0"/>
              </a:spcAft>
              <a:buSzPts val="1800"/>
              <a:buChar char="–"/>
              <a:defRPr/>
            </a:lvl3pPr>
            <a:lvl4pPr marL="1828800" lvl="3" indent="-342900" algn="l" rtl="0">
              <a:lnSpc>
                <a:spcPct val="90000"/>
              </a:lnSpc>
              <a:spcBef>
                <a:spcPts val="1000"/>
              </a:spcBef>
              <a:spcAft>
                <a:spcPts val="0"/>
              </a:spcAft>
              <a:buSzPts val="1800"/>
              <a:buChar char="–"/>
              <a:defRPr/>
            </a:lvl4pPr>
            <a:lvl5pPr marL="2286000" lvl="4" indent="-342900" algn="l" rtl="0">
              <a:lnSpc>
                <a:spcPct val="90000"/>
              </a:lnSpc>
              <a:spcBef>
                <a:spcPts val="1000"/>
              </a:spcBef>
              <a:spcAft>
                <a:spcPts val="0"/>
              </a:spcAft>
              <a:buSzPts val="1800"/>
              <a:buChar char="–"/>
              <a:defRPr/>
            </a:lvl5pPr>
            <a:lvl6pPr marL="2743200" lvl="5" indent="-342900" algn="l" rtl="0">
              <a:lnSpc>
                <a:spcPct val="90000"/>
              </a:lnSpc>
              <a:spcBef>
                <a:spcPts val="700"/>
              </a:spcBef>
              <a:spcAft>
                <a:spcPts val="0"/>
              </a:spcAft>
              <a:buSzPts val="1800"/>
              <a:buChar char="–"/>
              <a:defRPr/>
            </a:lvl6pPr>
            <a:lvl7pPr marL="3200400" lvl="6" indent="-342900" algn="l" rtl="0">
              <a:lnSpc>
                <a:spcPct val="90000"/>
              </a:lnSpc>
              <a:spcBef>
                <a:spcPts val="630"/>
              </a:spcBef>
              <a:spcAft>
                <a:spcPts val="0"/>
              </a:spcAft>
              <a:buSzPts val="1800"/>
              <a:buChar char="–"/>
              <a:defRPr/>
            </a:lvl7pPr>
            <a:lvl8pPr marL="3657600" lvl="7" indent="-342900" algn="l" rtl="0">
              <a:lnSpc>
                <a:spcPct val="90000"/>
              </a:lnSpc>
              <a:spcBef>
                <a:spcPts val="630"/>
              </a:spcBef>
              <a:spcAft>
                <a:spcPts val="0"/>
              </a:spcAft>
              <a:buSzPts val="1800"/>
              <a:buChar char="–"/>
              <a:defRPr/>
            </a:lvl8pPr>
            <a:lvl9pPr marL="4114800" lvl="8" indent="-342900" algn="l" rtl="0">
              <a:lnSpc>
                <a:spcPct val="90000"/>
              </a:lnSpc>
              <a:spcBef>
                <a:spcPts val="630"/>
              </a:spcBef>
              <a:spcAft>
                <a:spcPts val="450"/>
              </a:spcAft>
              <a:buSzPts val="1800"/>
              <a:buChar char="–"/>
              <a:defRPr/>
            </a:lvl9pPr>
          </a:lstStyle>
          <a:p>
            <a:endParaRPr/>
          </a:p>
        </p:txBody>
      </p:sp>
      <p:sp>
        <p:nvSpPr>
          <p:cNvPr id="35" name="Google Shape;35;p8"/>
          <p:cNvSpPr>
            <a:spLocks noGrp="1"/>
          </p:cNvSpPr>
          <p:nvPr>
            <p:ph type="chart" idx="2"/>
          </p:nvPr>
        </p:nvSpPr>
        <p:spPr>
          <a:xfrm>
            <a:off x="4689475" y="1828800"/>
            <a:ext cx="4151400" cy="4546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rgbClr val="4FAD26"/>
              </a:buClr>
              <a:buSzPts val="2400"/>
              <a:buFont typeface="Noto Sans Symbols"/>
              <a:buChar char="▪"/>
              <a:defRPr sz="2400">
                <a:solidFill>
                  <a:srgbClr val="FEFDDE"/>
                </a:solidFill>
                <a:latin typeface="Arial"/>
                <a:ea typeface="Arial"/>
                <a:cs typeface="Arial"/>
                <a:sym typeface="Arial"/>
              </a:defRPr>
            </a:lvl1pPr>
            <a:lvl2pPr marR="0" lvl="1"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R="0" lvl="2"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R="0" lvl="3"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R="0" lvl="4"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R="0" lvl="5"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R="0" lvl="6"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R="0" lvl="7"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R="0" lvl="8"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VP Q&amp;A">
  <p:cSld name="iVP Q&amp;A">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385763" y="1828800"/>
            <a:ext cx="4414800" cy="4546500"/>
          </a:xfrm>
          <a:prstGeom prst="rect">
            <a:avLst/>
          </a:prstGeom>
          <a:noFill/>
          <a:ln>
            <a:noFill/>
          </a:ln>
        </p:spPr>
        <p:txBody>
          <a:bodyPr spcFirstLastPara="1" wrap="square" lIns="91425" tIns="45700" rIns="91425" bIns="45700" anchor="t" anchorCtr="0"/>
          <a:lstStyle>
            <a:lvl1pPr marL="457200" lvl="0" indent="-381000" algn="l" rtl="0">
              <a:lnSpc>
                <a:spcPct val="90000"/>
              </a:lnSpc>
              <a:spcBef>
                <a:spcPts val="1000"/>
              </a:spcBef>
              <a:spcAft>
                <a:spcPts val="0"/>
              </a:spcAft>
              <a:buClr>
                <a:schemeClr val="lt1"/>
              </a:buClr>
              <a:buSzPts val="2400"/>
              <a:buFont typeface="Arial"/>
              <a:buAutoNum type="alphaLcParenR"/>
              <a:defRPr>
                <a:solidFill>
                  <a:schemeClr val="lt1"/>
                </a:solidFill>
              </a:defRPr>
            </a:lvl1pPr>
            <a:lvl2pPr marL="914400" lvl="1" indent="-368300" algn="l" rtl="0">
              <a:lnSpc>
                <a:spcPct val="90000"/>
              </a:lnSpc>
              <a:spcBef>
                <a:spcPts val="1000"/>
              </a:spcBef>
              <a:spcAft>
                <a:spcPts val="0"/>
              </a:spcAft>
              <a:buClr>
                <a:schemeClr val="lt1"/>
              </a:buClr>
              <a:buSzPts val="2200"/>
              <a:buFont typeface="Arial"/>
              <a:buAutoNum type="alphaLcParenR"/>
              <a:defRPr>
                <a:solidFill>
                  <a:schemeClr val="lt1"/>
                </a:solidFill>
              </a:defRPr>
            </a:lvl2pPr>
            <a:lvl3pPr marL="1371600" lvl="2" indent="-355600" algn="l" rtl="0">
              <a:lnSpc>
                <a:spcPct val="90000"/>
              </a:lnSpc>
              <a:spcBef>
                <a:spcPts val="1000"/>
              </a:spcBef>
              <a:spcAft>
                <a:spcPts val="0"/>
              </a:spcAft>
              <a:buClr>
                <a:schemeClr val="lt1"/>
              </a:buClr>
              <a:buSzPts val="2000"/>
              <a:buFont typeface="Arial"/>
              <a:buAutoNum type="alphaLcParenR"/>
              <a:defRPr sz="2000">
                <a:solidFill>
                  <a:schemeClr val="lt1"/>
                </a:solidFill>
              </a:defRPr>
            </a:lvl3pPr>
            <a:lvl4pPr marL="1828800" lvl="3" indent="-342900" algn="l" rtl="0">
              <a:lnSpc>
                <a:spcPct val="90000"/>
              </a:lnSpc>
              <a:spcBef>
                <a:spcPts val="1000"/>
              </a:spcBef>
              <a:spcAft>
                <a:spcPts val="0"/>
              </a:spcAft>
              <a:buClr>
                <a:schemeClr val="lt1"/>
              </a:buClr>
              <a:buSzPts val="1800"/>
              <a:buFont typeface="Arial"/>
              <a:buAutoNum type="alphaLcParenR"/>
              <a:defRPr sz="1800">
                <a:solidFill>
                  <a:schemeClr val="lt1"/>
                </a:solidFill>
              </a:defRPr>
            </a:lvl4pPr>
            <a:lvl5pPr marL="2286000" lvl="4" indent="-330200" algn="l" rtl="0">
              <a:lnSpc>
                <a:spcPct val="90000"/>
              </a:lnSpc>
              <a:spcBef>
                <a:spcPts val="1000"/>
              </a:spcBef>
              <a:spcAft>
                <a:spcPts val="0"/>
              </a:spcAft>
              <a:buClr>
                <a:schemeClr val="lt1"/>
              </a:buClr>
              <a:buSzPts val="1600"/>
              <a:buFont typeface="Arial"/>
              <a:buAutoNum type="alphaLcParenR"/>
              <a:defRPr sz="1600">
                <a:solidFill>
                  <a:schemeClr val="lt1"/>
                </a:solidFill>
              </a:defRPr>
            </a:lvl5pPr>
            <a:lvl6pPr marL="2743200" lvl="5" indent="-342900" algn="l" rtl="0">
              <a:lnSpc>
                <a:spcPct val="90000"/>
              </a:lnSpc>
              <a:spcBef>
                <a:spcPts val="630"/>
              </a:spcBef>
              <a:spcAft>
                <a:spcPts val="0"/>
              </a:spcAft>
              <a:buSzPts val="1800"/>
              <a:buChar char="–"/>
              <a:defRPr/>
            </a:lvl6pPr>
            <a:lvl7pPr marL="3200400" lvl="6" indent="-342900" algn="l" rtl="0">
              <a:lnSpc>
                <a:spcPct val="90000"/>
              </a:lnSpc>
              <a:spcBef>
                <a:spcPts val="630"/>
              </a:spcBef>
              <a:spcAft>
                <a:spcPts val="0"/>
              </a:spcAft>
              <a:buSzPts val="1800"/>
              <a:buChar char="–"/>
              <a:defRPr/>
            </a:lvl7pPr>
            <a:lvl8pPr marL="3657600" lvl="7" indent="-342900" algn="l" rtl="0">
              <a:lnSpc>
                <a:spcPct val="90000"/>
              </a:lnSpc>
              <a:spcBef>
                <a:spcPts val="630"/>
              </a:spcBef>
              <a:spcAft>
                <a:spcPts val="0"/>
              </a:spcAft>
              <a:buSzPts val="1800"/>
              <a:buChar char="–"/>
              <a:defRPr/>
            </a:lvl8pPr>
            <a:lvl9pPr marL="4114800" lvl="8" indent="-342900" algn="l" rtl="0">
              <a:lnSpc>
                <a:spcPct val="90000"/>
              </a:lnSpc>
              <a:spcBef>
                <a:spcPts val="630"/>
              </a:spcBef>
              <a:spcAft>
                <a:spcPts val="45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ransition Slide">
  <p:cSld name="Transition Slide">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385763" y="330201"/>
            <a:ext cx="8463000" cy="5250900"/>
          </a:xfrm>
          <a:prstGeom prst="rect">
            <a:avLst/>
          </a:prstGeom>
          <a:noFill/>
          <a:ln>
            <a:noFill/>
          </a:ln>
        </p:spPr>
        <p:txBody>
          <a:bodyPr spcFirstLastPara="1" wrap="square" lIns="91425" tIns="45700" rIns="91425" bIns="45700" anchor="ctr" anchorCtr="1"/>
          <a:lstStyle>
            <a:lvl1pPr lvl="0" algn="ctr" rtl="0">
              <a:spcBef>
                <a:spcPts val="0"/>
              </a:spcBef>
              <a:spcAft>
                <a:spcPts val="0"/>
              </a:spcAft>
              <a:buSzPts val="1400"/>
              <a:buNone/>
              <a:defRPr sz="4000" b="1" cap="none">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hapter Direct Slide">
  <p:cSld name="Chapter Direct Slide">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385763" y="330201"/>
            <a:ext cx="8463000" cy="5250900"/>
          </a:xfrm>
          <a:prstGeom prst="rect">
            <a:avLst/>
          </a:prstGeom>
          <a:noFill/>
          <a:ln>
            <a:noFill/>
          </a:ln>
        </p:spPr>
        <p:txBody>
          <a:bodyPr spcFirstLastPara="1" wrap="square" lIns="91425" tIns="45700" rIns="91425" bIns="45700" anchor="ctr" anchorCtr="1"/>
          <a:lstStyle>
            <a:lvl1pPr lvl="0" algn="ctr" rtl="0">
              <a:spcBef>
                <a:spcPts val="0"/>
              </a:spcBef>
              <a:spcAft>
                <a:spcPts val="0"/>
              </a:spcAft>
              <a:buSzPts val="1400"/>
              <a:buNone/>
              <a:defRPr sz="4000" b="1" cap="none">
                <a:solidFill>
                  <a:schemeClr val="lt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pic>
        <p:nvPicPr>
          <p:cNvPr id="10" name="Google Shape;10;p1" descr="Default_HEP_ImageforPPT.jpg"/>
          <p:cNvPicPr preferRelativeResize="0"/>
          <p:nvPr/>
        </p:nvPicPr>
        <p:blipFill rotWithShape="1">
          <a:blip r:embed="rId3">
            <a:alphaModFix/>
          </a:blip>
          <a:srcRect/>
          <a:stretch/>
        </p:blipFill>
        <p:spPr>
          <a:xfrm>
            <a:off x="4584700" y="3657600"/>
            <a:ext cx="4572000" cy="3200400"/>
          </a:xfrm>
          <a:prstGeom prst="rect">
            <a:avLst/>
          </a:prstGeom>
          <a:noFill/>
          <a:ln>
            <a:noFill/>
          </a:ln>
        </p:spPr>
      </p:pic>
      <p:sp>
        <p:nvSpPr>
          <p:cNvPr id="11" name="Google Shape;11;p1"/>
          <p:cNvSpPr txBox="1"/>
          <p:nvPr/>
        </p:nvSpPr>
        <p:spPr>
          <a:xfrm>
            <a:off x="0" y="1600200"/>
            <a:ext cx="9144000" cy="2057400"/>
          </a:xfrm>
          <a:prstGeom prst="rect">
            <a:avLst/>
          </a:prstGeom>
          <a:solidFill>
            <a:srgbClr val="0D68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pic>
        <p:nvPicPr>
          <p:cNvPr id="12" name="Google Shape;12;p1" descr="CCO_HEP_REVERSED.gif"/>
          <p:cNvPicPr preferRelativeResize="0"/>
          <p:nvPr/>
        </p:nvPicPr>
        <p:blipFill rotWithShape="1">
          <a:blip r:embed="rId4">
            <a:alphaModFix/>
          </a:blip>
          <a:srcRect t="921"/>
          <a:stretch/>
        </p:blipFill>
        <p:spPr>
          <a:xfrm>
            <a:off x="6153150" y="338137"/>
            <a:ext cx="2670174" cy="930275"/>
          </a:xfrm>
          <a:prstGeom prst="rect">
            <a:avLst/>
          </a:prstGeom>
          <a:noFill/>
          <a:ln>
            <a:noFill/>
          </a:ln>
        </p:spPr>
      </p:pic>
      <p:sp>
        <p:nvSpPr>
          <p:cNvPr id="13" name="Google Shape;13;p1"/>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500" b="1"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500" b="1"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500" b="1"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500" b="1" i="0" u="none" strike="noStrike" cap="none">
                <a:solidFill>
                  <a:schemeClr val="lt2"/>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rgbClr val="4FAD26"/>
              </a:buClr>
              <a:buSzPts val="2400"/>
              <a:buFont typeface="Noto Sans Symbols"/>
              <a:buChar char="▪"/>
              <a:defRPr sz="2400" b="0" i="0" u="none" strike="noStrike" cap="none">
                <a:solidFill>
                  <a:srgbClr val="FEFDDE"/>
                </a:solidFill>
                <a:latin typeface="Arial"/>
                <a:ea typeface="Arial"/>
                <a:cs typeface="Arial"/>
                <a:sym typeface="Arial"/>
              </a:defRPr>
            </a:lvl1pPr>
            <a:lvl2pPr marL="914400" marR="0" lvl="1" indent="-368300"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L="1371600" marR="0" lvl="2"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L="1828800" marR="0" lvl="3"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L="2286000" marR="0" lvl="4" indent="-330200"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L="2743200" marR="0" lvl="5" indent="-317500"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
        <p:cNvGrpSpPr/>
        <p:nvPr/>
      </p:nvGrpSpPr>
      <p:grpSpPr>
        <a:xfrm>
          <a:off x="0" y="0"/>
          <a:ext cx="0" cy="0"/>
          <a:chOff x="0" y="0"/>
          <a:chExt cx="0" cy="0"/>
        </a:xfrm>
      </p:grpSpPr>
      <p:sp>
        <p:nvSpPr>
          <p:cNvPr id="19" name="Google Shape;19;p3"/>
          <p:cNvSpPr txBox="1"/>
          <p:nvPr/>
        </p:nvSpPr>
        <p:spPr>
          <a:xfrm>
            <a:off x="0" y="0"/>
            <a:ext cx="9144000" cy="641400"/>
          </a:xfrm>
          <a:prstGeom prst="rect">
            <a:avLst/>
          </a:prstGeom>
          <a:gradFill>
            <a:gsLst>
              <a:gs pos="0">
                <a:srgbClr val="0D6826"/>
              </a:gs>
              <a:gs pos="60000">
                <a:srgbClr val="002A17"/>
              </a:gs>
              <a:gs pos="100000">
                <a:srgbClr val="002A17"/>
              </a:gs>
            </a:gsLst>
            <a:lin ang="16200038"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sp>
        <p:nvSpPr>
          <p:cNvPr id="20" name="Google Shape;20;p3"/>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500" b="1"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500" b="1"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500" b="1"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500" b="1" i="0" u="none" strike="noStrike" cap="none">
                <a:solidFill>
                  <a:schemeClr val="lt2"/>
                </a:solidFill>
                <a:latin typeface="Arial"/>
                <a:ea typeface="Arial"/>
                <a:cs typeface="Arial"/>
                <a:sym typeface="Arial"/>
              </a:defRPr>
            </a:lvl9pPr>
          </a:lstStyle>
          <a:p>
            <a:endParaRPr/>
          </a:p>
        </p:txBody>
      </p:sp>
      <p:sp>
        <p:nvSpPr>
          <p:cNvPr id="21" name="Google Shape;21;p3"/>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rgbClr val="4FAD26"/>
              </a:buClr>
              <a:buSzPts val="2400"/>
              <a:buFont typeface="Noto Sans Symbols"/>
              <a:buChar char="▪"/>
              <a:defRPr sz="2400" b="0" i="0" u="none" strike="noStrike" cap="none">
                <a:solidFill>
                  <a:srgbClr val="FEFDDE"/>
                </a:solidFill>
                <a:latin typeface="Arial"/>
                <a:ea typeface="Arial"/>
                <a:cs typeface="Arial"/>
                <a:sym typeface="Arial"/>
              </a:defRPr>
            </a:lvl1pPr>
            <a:lvl2pPr marL="914400" marR="0" lvl="1" indent="-368300"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L="1371600" marR="0" lvl="2"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L="1828800" marR="0" lvl="3"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L="2286000" marR="0" lvl="4" indent="-330200"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L="2743200" marR="0" lvl="5" indent="-317500"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
        <p:cNvGrpSpPr/>
        <p:nvPr/>
      </p:nvGrpSpPr>
      <p:grpSpPr>
        <a:xfrm>
          <a:off x="0" y="0"/>
          <a:ext cx="0" cy="0"/>
          <a:chOff x="0" y="0"/>
          <a:chExt cx="0" cy="0"/>
        </a:xfrm>
      </p:grpSpPr>
      <p:pic>
        <p:nvPicPr>
          <p:cNvPr id="40" name="Google Shape;40;p10" descr="HEP_TransSlide"/>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41" name="Google Shape;41;p1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500" b="1"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500" b="1"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500" b="1"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500" b="1" i="0" u="none" strike="noStrike" cap="none">
                <a:solidFill>
                  <a:schemeClr val="lt2"/>
                </a:solidFill>
                <a:latin typeface="Arial"/>
                <a:ea typeface="Arial"/>
                <a:cs typeface="Arial"/>
                <a:sym typeface="Arial"/>
              </a:defRPr>
            </a:lvl9pPr>
          </a:lstStyle>
          <a:p>
            <a:endParaRPr/>
          </a:p>
        </p:txBody>
      </p:sp>
      <p:sp>
        <p:nvSpPr>
          <p:cNvPr id="42" name="Google Shape;42;p10"/>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rgbClr val="4FAD26"/>
              </a:buClr>
              <a:buSzPts val="2400"/>
              <a:buFont typeface="Noto Sans Symbols"/>
              <a:buChar char="▪"/>
              <a:defRPr sz="2400" b="0" i="0" u="none" strike="noStrike" cap="none">
                <a:solidFill>
                  <a:srgbClr val="FEFDDE"/>
                </a:solidFill>
                <a:latin typeface="Arial"/>
                <a:ea typeface="Arial"/>
                <a:cs typeface="Arial"/>
                <a:sym typeface="Arial"/>
              </a:defRPr>
            </a:lvl1pPr>
            <a:lvl2pPr marL="914400" marR="0" lvl="1" indent="-368300"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L="1371600" marR="0" lvl="2"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L="1828800" marR="0" lvl="3"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L="2286000" marR="0" lvl="4" indent="-330200"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L="2743200" marR="0" lvl="5" indent="-317500"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5"/>
        <p:cNvGrpSpPr/>
        <p:nvPr/>
      </p:nvGrpSpPr>
      <p:grpSpPr>
        <a:xfrm>
          <a:off x="0" y="0"/>
          <a:ext cx="0" cy="0"/>
          <a:chOff x="0" y="0"/>
          <a:chExt cx="0" cy="0"/>
        </a:xfrm>
      </p:grpSpPr>
      <p:pic>
        <p:nvPicPr>
          <p:cNvPr id="46" name="Google Shape;46;p12" descr="HEP_TransSlide"/>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47" name="Google Shape;47;p12"/>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500" b="1"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500" b="1"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500" b="1"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500" b="1" i="0" u="none" strike="noStrike" cap="none">
                <a:solidFill>
                  <a:schemeClr val="lt2"/>
                </a:solidFill>
                <a:latin typeface="Arial"/>
                <a:ea typeface="Arial"/>
                <a:cs typeface="Arial"/>
                <a:sym typeface="Arial"/>
              </a:defRPr>
            </a:lvl9pPr>
          </a:lstStyle>
          <a:p>
            <a:endParaRPr/>
          </a:p>
        </p:txBody>
      </p:sp>
      <p:sp>
        <p:nvSpPr>
          <p:cNvPr id="48" name="Google Shape;48;p12"/>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rgbClr val="4FAD26"/>
              </a:buClr>
              <a:buSzPts val="2400"/>
              <a:buFont typeface="Noto Sans Symbols"/>
              <a:buChar char="▪"/>
              <a:defRPr sz="2400" b="0" i="0" u="none" strike="noStrike" cap="none">
                <a:solidFill>
                  <a:srgbClr val="FEFDDE"/>
                </a:solidFill>
                <a:latin typeface="Arial"/>
                <a:ea typeface="Arial"/>
                <a:cs typeface="Arial"/>
                <a:sym typeface="Arial"/>
              </a:defRPr>
            </a:lvl1pPr>
            <a:lvl2pPr marL="914400" marR="0" lvl="1" indent="-368300"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L="1371600" marR="0" lvl="2"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L="1828800" marR="0" lvl="3"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L="2286000" marR="0" lvl="4" indent="-330200"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L="2743200" marR="0" lvl="5" indent="-317500"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pic>
        <p:nvPicPr>
          <p:cNvPr id="52" name="Google Shape;52;p14" descr="HEP_TitlteSlide"/>
          <p:cNvPicPr preferRelativeResize="0"/>
          <p:nvPr/>
        </p:nvPicPr>
        <p:blipFill rotWithShape="1">
          <a:blip r:embed="rId3">
            <a:alphaModFix/>
          </a:blip>
          <a:srcRect/>
          <a:stretch/>
        </p:blipFill>
        <p:spPr>
          <a:xfrm>
            <a:off x="0" y="0"/>
            <a:ext cx="9144000" cy="4495800"/>
          </a:xfrm>
          <a:prstGeom prst="rect">
            <a:avLst/>
          </a:prstGeom>
          <a:noFill/>
          <a:ln>
            <a:noFill/>
          </a:ln>
        </p:spPr>
      </p:pic>
      <p:pic>
        <p:nvPicPr>
          <p:cNvPr id="53" name="Google Shape;53;p14" descr="CCO_HEP_RGB.jpg"/>
          <p:cNvPicPr preferRelativeResize="0"/>
          <p:nvPr/>
        </p:nvPicPr>
        <p:blipFill rotWithShape="1">
          <a:blip r:embed="rId4">
            <a:alphaModFix/>
          </a:blip>
          <a:srcRect t="44961"/>
          <a:stretch/>
        </p:blipFill>
        <p:spPr>
          <a:xfrm>
            <a:off x="5265737" y="5875337"/>
            <a:ext cx="3671887" cy="709612"/>
          </a:xfrm>
          <a:prstGeom prst="rect">
            <a:avLst/>
          </a:prstGeom>
          <a:noFill/>
          <a:ln>
            <a:noFill/>
          </a:ln>
        </p:spPr>
      </p:pic>
      <p:sp>
        <p:nvSpPr>
          <p:cNvPr id="54" name="Google Shape;54;p1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500" b="1"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500" b="1"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500" b="1"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500" b="1" i="0" u="none" strike="noStrike" cap="none">
                <a:solidFill>
                  <a:schemeClr val="lt2"/>
                </a:solidFill>
                <a:latin typeface="Arial"/>
                <a:ea typeface="Arial"/>
                <a:cs typeface="Arial"/>
                <a:sym typeface="Arial"/>
              </a:defRPr>
            </a:lvl9pPr>
          </a:lstStyle>
          <a:p>
            <a:endParaRPr/>
          </a:p>
        </p:txBody>
      </p:sp>
      <p:sp>
        <p:nvSpPr>
          <p:cNvPr id="55" name="Google Shape;55;p14"/>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rgbClr val="4FAD26"/>
              </a:buClr>
              <a:buSzPts val="2400"/>
              <a:buFont typeface="Noto Sans Symbols"/>
              <a:buChar char="▪"/>
              <a:defRPr sz="2400" b="0" i="0" u="none" strike="noStrike" cap="none">
                <a:solidFill>
                  <a:srgbClr val="FEFDDE"/>
                </a:solidFill>
                <a:latin typeface="Arial"/>
                <a:ea typeface="Arial"/>
                <a:cs typeface="Arial"/>
                <a:sym typeface="Arial"/>
              </a:defRPr>
            </a:lvl1pPr>
            <a:lvl2pPr marL="914400" marR="0" lvl="1" indent="-368300" algn="l" rtl="0">
              <a:lnSpc>
                <a:spcPct val="90000"/>
              </a:lnSpc>
              <a:spcBef>
                <a:spcPts val="1000"/>
              </a:spcBef>
              <a:spcAft>
                <a:spcPts val="0"/>
              </a:spcAft>
              <a:buClr>
                <a:srgbClr val="4FAD26"/>
              </a:buClr>
              <a:buSzPts val="2200"/>
              <a:buFont typeface="Arial"/>
              <a:buChar char="–"/>
              <a:defRPr sz="2200" b="0" i="0" u="none" strike="noStrike" cap="none">
                <a:solidFill>
                  <a:srgbClr val="FEFDDE"/>
                </a:solidFill>
                <a:latin typeface="Arial"/>
                <a:ea typeface="Arial"/>
                <a:cs typeface="Arial"/>
                <a:sym typeface="Arial"/>
              </a:defRPr>
            </a:lvl2pPr>
            <a:lvl3pPr marL="1371600" marR="0" lvl="2"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3pPr>
            <a:lvl4pPr marL="1828800" marR="0" lvl="3" indent="-355600" algn="l" rtl="0">
              <a:lnSpc>
                <a:spcPct val="90000"/>
              </a:lnSpc>
              <a:spcBef>
                <a:spcPts val="1000"/>
              </a:spcBef>
              <a:spcAft>
                <a:spcPts val="0"/>
              </a:spcAft>
              <a:buClr>
                <a:srgbClr val="4FAD26"/>
              </a:buClr>
              <a:buSzPts val="2000"/>
              <a:buFont typeface="Arial"/>
              <a:buChar char="–"/>
              <a:defRPr sz="2000" b="0" i="0" u="none" strike="noStrike" cap="none">
                <a:solidFill>
                  <a:srgbClr val="FEFDDE"/>
                </a:solidFill>
                <a:latin typeface="Arial"/>
                <a:ea typeface="Arial"/>
                <a:cs typeface="Arial"/>
                <a:sym typeface="Arial"/>
              </a:defRPr>
            </a:lvl4pPr>
            <a:lvl5pPr marL="2286000" marR="0" lvl="4" indent="-330200" algn="l" rtl="0">
              <a:lnSpc>
                <a:spcPct val="90000"/>
              </a:lnSpc>
              <a:spcBef>
                <a:spcPts val="1000"/>
              </a:spcBef>
              <a:spcAft>
                <a:spcPts val="0"/>
              </a:spcAft>
              <a:buClr>
                <a:srgbClr val="4FAD26"/>
              </a:buClr>
              <a:buSzPts val="1600"/>
              <a:buFont typeface="Arial"/>
              <a:buChar char="–"/>
              <a:defRPr sz="1600" b="0" i="0" u="none" strike="noStrike" cap="none">
                <a:solidFill>
                  <a:srgbClr val="FEFDDE"/>
                </a:solidFill>
                <a:latin typeface="Arial"/>
                <a:ea typeface="Arial"/>
                <a:cs typeface="Arial"/>
                <a:sym typeface="Arial"/>
              </a:defRPr>
            </a:lvl5pPr>
            <a:lvl6pPr marL="2743200" marR="0" lvl="5" indent="-317500" algn="l" rtl="0">
              <a:lnSpc>
                <a:spcPct val="90000"/>
              </a:lnSpc>
              <a:spcBef>
                <a:spcPts val="70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90"/>
              </a:spcBef>
              <a:spcAft>
                <a:spcPts val="0"/>
              </a:spcAft>
              <a:buClr>
                <a:schemeClr val="accent2"/>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90"/>
              </a:spcBef>
              <a:spcAft>
                <a:spcPts val="350"/>
              </a:spcAft>
              <a:buClr>
                <a:schemeClr val="accent2"/>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subTitle" idx="1"/>
          </p:nvPr>
        </p:nvSpPr>
        <p:spPr>
          <a:xfrm>
            <a:off x="457200" y="3941762"/>
            <a:ext cx="3886200" cy="1120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pPr>
            <a:r>
              <a:rPr lang="en-US" sz="2000" b="1" i="0" u="none">
                <a:solidFill>
                  <a:schemeClr val="lt1"/>
                </a:solidFill>
                <a:latin typeface="Arial"/>
                <a:ea typeface="Arial"/>
                <a:cs typeface="Arial"/>
                <a:sym typeface="Arial"/>
              </a:rPr>
              <a:t>THS. BS. ĐẶNG MINH LUÂN</a:t>
            </a:r>
            <a:endParaRPr/>
          </a:p>
          <a:p>
            <a:pPr marL="0" lvl="0" indent="0" algn="ctr" rtl="0">
              <a:lnSpc>
                <a:spcPct val="100000"/>
              </a:lnSpc>
              <a:spcBef>
                <a:spcPts val="600"/>
              </a:spcBef>
              <a:spcAft>
                <a:spcPts val="0"/>
              </a:spcAft>
              <a:buSzPts val="2000"/>
              <a:buNone/>
            </a:pPr>
            <a:r>
              <a:rPr lang="en-US" sz="2000" b="1" i="0" u="none">
                <a:solidFill>
                  <a:schemeClr val="lt1"/>
                </a:solidFill>
                <a:latin typeface="Arial"/>
                <a:ea typeface="Arial"/>
                <a:cs typeface="Arial"/>
                <a:sym typeface="Arial"/>
              </a:rPr>
              <a:t>BỘ MÔN NỘI – ĐHYD TPHCM</a:t>
            </a:r>
            <a:endParaRPr/>
          </a:p>
        </p:txBody>
      </p:sp>
      <p:sp>
        <p:nvSpPr>
          <p:cNvPr id="65" name="Google Shape;65;p16"/>
          <p:cNvSpPr txBox="1">
            <a:spLocks noGrp="1"/>
          </p:cNvSpPr>
          <p:nvPr>
            <p:ph type="ctrTitle"/>
          </p:nvPr>
        </p:nvSpPr>
        <p:spPr>
          <a:xfrm>
            <a:off x="0" y="1600200"/>
            <a:ext cx="9144000" cy="20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Arial"/>
              <a:buNone/>
            </a:pPr>
            <a:r>
              <a:rPr lang="en-US" sz="3400" b="1" i="0" u="none">
                <a:solidFill>
                  <a:schemeClr val="lt1"/>
                </a:solidFill>
                <a:latin typeface="Arial"/>
                <a:ea typeface="Arial"/>
                <a:cs typeface="Arial"/>
                <a:sym typeface="Arial"/>
              </a:rPr>
              <a:t>HỘI CHỨNG SUY TẾ BÀO GAN VÀ HỘI CHỨNG TĂNG ÁP LỰC TĨNH MẠCH CỬA</a:t>
            </a:r>
            <a:endParaRPr/>
          </a:p>
        </p:txBody>
      </p:sp>
      <p:sp>
        <p:nvSpPr>
          <p:cNvPr id="66" name="Google Shape;66;p16"/>
          <p:cNvSpPr txBox="1"/>
          <p:nvPr/>
        </p:nvSpPr>
        <p:spPr>
          <a:xfrm>
            <a:off x="5559425" y="188912"/>
            <a:ext cx="3338400" cy="123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Móng</a:t>
            </a:r>
            <a:r>
              <a:rPr lang="en-US" sz="3200" b="1" i="0" u="none">
                <a:solidFill>
                  <a:schemeClr val="lt2"/>
                </a:solidFill>
                <a:latin typeface="Times New Roman"/>
                <a:ea typeface="Times New Roman"/>
                <a:cs typeface="Times New Roman"/>
                <a:sym typeface="Times New Roman"/>
              </a:rPr>
              <a:t> </a:t>
            </a:r>
            <a:r>
              <a:rPr lang="en-US" sz="3200" b="1" i="0" u="none">
                <a:solidFill>
                  <a:schemeClr val="lt2"/>
                </a:solidFill>
                <a:latin typeface="Arial"/>
                <a:ea typeface="Arial"/>
                <a:cs typeface="Arial"/>
                <a:sym typeface="Arial"/>
              </a:rPr>
              <a:t>trắng</a:t>
            </a:r>
            <a:endParaRPr/>
          </a:p>
        </p:txBody>
      </p:sp>
      <p:sp>
        <p:nvSpPr>
          <p:cNvPr id="126" name="Google Shape;126;p25"/>
          <p:cNvSpPr txBox="1">
            <a:spLocks noGrp="1"/>
          </p:cNvSpPr>
          <p:nvPr>
            <p:ph type="body" idx="1"/>
          </p:nvPr>
        </p:nvSpPr>
        <p:spPr>
          <a:xfrm>
            <a:off x="457200" y="1852612"/>
            <a:ext cx="3421200" cy="3429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White nail – White proximal nail beds – Terry nail</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 80% phần gần của móng có màu trắng.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Cơ chế chưa rõ</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Gặp trong xơ gan</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pic>
        <p:nvPicPr>
          <p:cNvPr id="127" name="Google Shape;127;p25" descr="http://www.huidziekten.nl/afbeeldingen/nagelafwijkingen/half-and-half-nails-2.jpg"/>
          <p:cNvPicPr preferRelativeResize="0"/>
          <p:nvPr/>
        </p:nvPicPr>
        <p:blipFill rotWithShape="1">
          <a:blip r:embed="rId3">
            <a:alphaModFix/>
          </a:blip>
          <a:srcRect/>
          <a:stretch/>
        </p:blipFill>
        <p:spPr>
          <a:xfrm>
            <a:off x="4151312" y="1852612"/>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a:stretch/>
        </p:blipFill>
        <p:spPr>
          <a:xfrm>
            <a:off x="207962" y="2341562"/>
            <a:ext cx="4183062" cy="2997200"/>
          </a:xfrm>
          <a:prstGeom prst="rect">
            <a:avLst/>
          </a:prstGeom>
          <a:noFill/>
          <a:ln>
            <a:noFill/>
          </a:ln>
        </p:spPr>
      </p:pic>
      <p:pic>
        <p:nvPicPr>
          <p:cNvPr id="133" name="Google Shape;133;p26"/>
          <p:cNvPicPr preferRelativeResize="0"/>
          <p:nvPr/>
        </p:nvPicPr>
        <p:blipFill rotWithShape="1">
          <a:blip r:embed="rId4">
            <a:alphaModFix/>
          </a:blip>
          <a:srcRect/>
          <a:stretch/>
        </p:blipFill>
        <p:spPr>
          <a:xfrm>
            <a:off x="4676775" y="2341562"/>
            <a:ext cx="4341812" cy="2997200"/>
          </a:xfrm>
          <a:prstGeom prst="rect">
            <a:avLst/>
          </a:prstGeom>
          <a:noFill/>
          <a:ln>
            <a:noFill/>
          </a:ln>
        </p:spPr>
      </p:pic>
      <p:sp>
        <p:nvSpPr>
          <p:cNvPr id="134" name="Google Shape;134;p26"/>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Móng trắng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7" descr="http://classconnection.s3.amazonaws.com/413/flashcards/1118413/png/jaundice1327779099002.png"/>
          <p:cNvPicPr preferRelativeResize="0"/>
          <p:nvPr/>
        </p:nvPicPr>
        <p:blipFill rotWithShape="1">
          <a:blip r:embed="rId3">
            <a:alphaModFix/>
          </a:blip>
          <a:srcRect/>
          <a:stretch/>
        </p:blipFill>
        <p:spPr>
          <a:xfrm>
            <a:off x="604837" y="1993900"/>
            <a:ext cx="3552825" cy="3740150"/>
          </a:xfrm>
          <a:prstGeom prst="rect">
            <a:avLst/>
          </a:prstGeom>
          <a:noFill/>
          <a:ln>
            <a:noFill/>
          </a:ln>
        </p:spPr>
      </p:pic>
      <p:sp>
        <p:nvSpPr>
          <p:cNvPr id="140" name="Google Shape;140;p27"/>
          <p:cNvSpPr txBox="1">
            <a:spLocks noGrp="1"/>
          </p:cNvSpPr>
          <p:nvPr>
            <p:ph type="title"/>
          </p:nvPr>
        </p:nvSpPr>
        <p:spPr>
          <a:xfrm>
            <a:off x="457200" y="450850"/>
            <a:ext cx="4038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Vàng da</a:t>
            </a:r>
            <a:endParaRPr/>
          </a:p>
        </p:txBody>
      </p:sp>
      <p:pic>
        <p:nvPicPr>
          <p:cNvPr id="141" name="Google Shape;141;p27"/>
          <p:cNvPicPr preferRelativeResize="0"/>
          <p:nvPr/>
        </p:nvPicPr>
        <p:blipFill rotWithShape="1">
          <a:blip r:embed="rId4">
            <a:alphaModFix/>
          </a:blip>
          <a:srcRect/>
          <a:stretch/>
        </p:blipFill>
        <p:spPr>
          <a:xfrm>
            <a:off x="4416425" y="2301875"/>
            <a:ext cx="4495800" cy="31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09562" y="639762"/>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Xuất huyết da niêm</a:t>
            </a:r>
            <a:endParaRPr/>
          </a:p>
        </p:txBody>
      </p:sp>
      <p:sp>
        <p:nvSpPr>
          <p:cNvPr id="147" name="Google Shape;147;p28"/>
          <p:cNvSpPr txBox="1">
            <a:spLocks noGrp="1"/>
          </p:cNvSpPr>
          <p:nvPr>
            <p:ph type="body" idx="1"/>
          </p:nvPr>
        </p:nvSpPr>
        <p:spPr>
          <a:xfrm>
            <a:off x="536575" y="1730375"/>
            <a:ext cx="4267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Do rối loạn cầm máu ban đầu hay rối loạn đông máu huyết tương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Không mất đi dưới áp lực.</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Màu sắc thay đổi theo thời gian do quá trình thoái biến hemoglobin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Có 4 dạng</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Times New Roman"/>
              <a:ea typeface="Times New Roman"/>
              <a:cs typeface="Times New Roman"/>
              <a:sym typeface="Times New Roman"/>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Times New Roman"/>
              <a:ea typeface="Times New Roman"/>
              <a:cs typeface="Times New Roman"/>
              <a:sym typeface="Times New Roman"/>
            </a:endParaRPr>
          </a:p>
        </p:txBody>
      </p:sp>
      <p:pic>
        <p:nvPicPr>
          <p:cNvPr id="148" name="Google Shape;148;p28" descr="http://classconnection.s3.amazonaws.com/874/flashcards/2608874/jpg/ecchymosis1360085699473.jpg"/>
          <p:cNvPicPr preferRelativeResize="0"/>
          <p:nvPr/>
        </p:nvPicPr>
        <p:blipFill rotWithShape="1">
          <a:blip r:embed="rId3">
            <a:alphaModFix/>
          </a:blip>
          <a:srcRect/>
          <a:stretch/>
        </p:blipFill>
        <p:spPr>
          <a:xfrm>
            <a:off x="4957762" y="1600200"/>
            <a:ext cx="4010025" cy="4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Các dạng xuất huyết da niêm</a:t>
            </a:r>
            <a:endParaRPr/>
          </a:p>
        </p:txBody>
      </p:sp>
      <p:sp>
        <p:nvSpPr>
          <p:cNvPr id="154" name="Google Shape;154;p29"/>
          <p:cNvSpPr txBox="1">
            <a:spLocks noGrp="1"/>
          </p:cNvSpPr>
          <p:nvPr>
            <p:ph type="body" idx="1"/>
          </p:nvPr>
        </p:nvSpPr>
        <p:spPr>
          <a:xfrm>
            <a:off x="385762" y="1828800"/>
            <a:ext cx="3765600" cy="454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FAD26"/>
              </a:buClr>
              <a:buSzPts val="2400"/>
              <a:buFont typeface="Noto Sans Symbols"/>
              <a:buNone/>
            </a:pPr>
            <a:r>
              <a:rPr lang="en-US" sz="2400" b="1" i="0" u="none">
                <a:solidFill>
                  <a:srgbClr val="FEFDDE"/>
                </a:solidFill>
                <a:latin typeface="Arial"/>
                <a:ea typeface="Arial"/>
                <a:cs typeface="Arial"/>
                <a:sym typeface="Arial"/>
              </a:rPr>
              <a:t>Chấm xuất huyết (Petechiae): </a:t>
            </a:r>
            <a:endParaRPr sz="2400" b="0" i="0" u="none">
              <a:solidFill>
                <a:srgbClr val="FEFDDE"/>
              </a:solidFill>
              <a:latin typeface="Arial"/>
              <a:ea typeface="Arial"/>
              <a:cs typeface="Arial"/>
              <a:sym typeface="Arial"/>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Kích thước: 1-2mm, hình tròn, bờ đều, ban đầu có màu đỏ tươi </a:t>
            </a:r>
            <a:endParaRPr sz="2400" b="0" i="0" u="none">
              <a:solidFill>
                <a:srgbClr val="FEFDDE"/>
              </a:solidFill>
              <a:latin typeface="Arial"/>
              <a:ea typeface="Arial"/>
              <a:cs typeface="Arial"/>
              <a:sym typeface="Arial"/>
            </a:endParaRPr>
          </a:p>
          <a:p>
            <a:pPr marL="0" marR="0" lvl="0" indent="0" algn="l" rtl="0">
              <a:lnSpc>
                <a:spcPct val="90000"/>
              </a:lnSpc>
              <a:spcBef>
                <a:spcPts val="1700"/>
              </a:spcBef>
              <a:spcAft>
                <a:spcPts val="0"/>
              </a:spcAft>
              <a:buClr>
                <a:srgbClr val="4FAD26"/>
              </a:buClr>
              <a:buSzPts val="2400"/>
              <a:buFont typeface="Noto Sans Symbols"/>
              <a:buNone/>
            </a:pPr>
            <a:r>
              <a:rPr lang="en-US" sz="2400" b="1" i="0" u="none">
                <a:solidFill>
                  <a:srgbClr val="FEFDDE"/>
                </a:solidFill>
                <a:latin typeface="Arial"/>
                <a:ea typeface="Arial"/>
                <a:cs typeface="Arial"/>
                <a:sym typeface="Arial"/>
              </a:rPr>
              <a:t>Đốm xuất huyết (Purpura): </a:t>
            </a:r>
            <a:endParaRPr sz="2400" b="0" i="0" u="none">
              <a:solidFill>
                <a:srgbClr val="FEFDDE"/>
              </a:solidFill>
              <a:latin typeface="Arial"/>
              <a:ea typeface="Arial"/>
              <a:cs typeface="Arial"/>
              <a:sym typeface="Arial"/>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Kích thước: 3mm- 1cm, hình tròn, bờ đều, ban đầu có màu đỏ tươi </a:t>
            </a:r>
            <a:endParaRPr/>
          </a:p>
          <a:p>
            <a:pPr marL="0" marR="0" lvl="0" indent="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a:p>
            <a:pPr marL="0" marR="0" lvl="0" indent="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pic>
        <p:nvPicPr>
          <p:cNvPr id="155" name="Google Shape;155;p29"/>
          <p:cNvPicPr preferRelativeResize="0"/>
          <p:nvPr/>
        </p:nvPicPr>
        <p:blipFill rotWithShape="1">
          <a:blip r:embed="rId3">
            <a:alphaModFix/>
          </a:blip>
          <a:srcRect/>
          <a:stretch/>
        </p:blipFill>
        <p:spPr>
          <a:xfrm>
            <a:off x="5410200" y="1524000"/>
            <a:ext cx="3019425" cy="2365375"/>
          </a:xfrm>
          <a:prstGeom prst="rect">
            <a:avLst/>
          </a:prstGeom>
          <a:noFill/>
          <a:ln>
            <a:noFill/>
          </a:ln>
        </p:spPr>
      </p:pic>
      <p:pic>
        <p:nvPicPr>
          <p:cNvPr id="156" name="Google Shape;156;p29"/>
          <p:cNvPicPr preferRelativeResize="0"/>
          <p:nvPr/>
        </p:nvPicPr>
        <p:blipFill rotWithShape="1">
          <a:blip r:embed="rId4">
            <a:alphaModFix/>
          </a:blip>
          <a:srcRect/>
          <a:stretch/>
        </p:blipFill>
        <p:spPr>
          <a:xfrm>
            <a:off x="5410200" y="4090987"/>
            <a:ext cx="3019425" cy="22844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Các dạng xuất huyết da niêm</a:t>
            </a:r>
            <a:endParaRPr/>
          </a:p>
        </p:txBody>
      </p:sp>
      <p:sp>
        <p:nvSpPr>
          <p:cNvPr id="162" name="Google Shape;162;p30"/>
          <p:cNvSpPr txBox="1">
            <a:spLocks noGrp="1"/>
          </p:cNvSpPr>
          <p:nvPr>
            <p:ph type="body" idx="1"/>
          </p:nvPr>
        </p:nvSpPr>
        <p:spPr>
          <a:xfrm>
            <a:off x="385762" y="1828800"/>
            <a:ext cx="8461500" cy="454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FAD26"/>
              </a:buClr>
              <a:buSzPts val="2400"/>
              <a:buFont typeface="Noto Sans Symbols"/>
              <a:buNone/>
            </a:pPr>
            <a:r>
              <a:rPr lang="en-US" sz="2400" b="1" i="0" u="none">
                <a:solidFill>
                  <a:srgbClr val="FEFDDE"/>
                </a:solidFill>
                <a:latin typeface="Arial"/>
                <a:ea typeface="Arial"/>
                <a:cs typeface="Arial"/>
                <a:sym typeface="Arial"/>
              </a:rPr>
              <a:t>Mảng xuất huyết (Ecchymosis): </a:t>
            </a:r>
            <a:endParaRPr sz="2400" b="0" i="0" u="none">
              <a:solidFill>
                <a:srgbClr val="FEFDDE"/>
              </a:solidFill>
              <a:latin typeface="Arial"/>
              <a:ea typeface="Arial"/>
              <a:cs typeface="Arial"/>
              <a:sym typeface="Arial"/>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Nhiều hình dạng, giới hạn không rõ, kích thước &gt; 1cm. </a:t>
            </a:r>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Màu đỏ bầm, đỏ tía ➔ xanh ➔ vàng </a:t>
            </a:r>
            <a:endParaRPr/>
          </a:p>
        </p:txBody>
      </p:sp>
      <p:pic>
        <p:nvPicPr>
          <p:cNvPr id="163" name="Google Shape;163;p30"/>
          <p:cNvPicPr preferRelativeResize="0"/>
          <p:nvPr/>
        </p:nvPicPr>
        <p:blipFill rotWithShape="1">
          <a:blip r:embed="rId3">
            <a:alphaModFix/>
          </a:blip>
          <a:srcRect/>
          <a:stretch/>
        </p:blipFill>
        <p:spPr>
          <a:xfrm>
            <a:off x="1392237" y="3413125"/>
            <a:ext cx="3200400" cy="2949575"/>
          </a:xfrm>
          <a:prstGeom prst="rect">
            <a:avLst/>
          </a:prstGeom>
          <a:noFill/>
          <a:ln>
            <a:noFill/>
          </a:ln>
        </p:spPr>
      </p:pic>
      <p:pic>
        <p:nvPicPr>
          <p:cNvPr id="164" name="Google Shape;164;p30"/>
          <p:cNvPicPr preferRelativeResize="0"/>
          <p:nvPr/>
        </p:nvPicPr>
        <p:blipFill rotWithShape="1">
          <a:blip r:embed="rId4">
            <a:alphaModFix/>
          </a:blip>
          <a:srcRect/>
          <a:stretch/>
        </p:blipFill>
        <p:spPr>
          <a:xfrm>
            <a:off x="4806950" y="3413125"/>
            <a:ext cx="2970213" cy="296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Các dạng xuất huyết da niêm</a:t>
            </a:r>
            <a:endParaRPr/>
          </a:p>
        </p:txBody>
      </p:sp>
      <p:sp>
        <p:nvSpPr>
          <p:cNvPr id="170" name="Google Shape;170;p31"/>
          <p:cNvSpPr txBox="1">
            <a:spLocks noGrp="1"/>
          </p:cNvSpPr>
          <p:nvPr>
            <p:ph type="body" idx="1"/>
          </p:nvPr>
        </p:nvSpPr>
        <p:spPr>
          <a:xfrm>
            <a:off x="385762" y="1828800"/>
            <a:ext cx="3840300" cy="454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FAD26"/>
              </a:buClr>
              <a:buSzPts val="2400"/>
              <a:buFont typeface="Noto Sans Symbols"/>
              <a:buNone/>
            </a:pPr>
            <a:r>
              <a:rPr lang="en-US" sz="2400" b="1" i="0" u="none">
                <a:solidFill>
                  <a:srgbClr val="FEFDDE"/>
                </a:solidFill>
                <a:latin typeface="Arial"/>
                <a:ea typeface="Arial"/>
                <a:cs typeface="Arial"/>
                <a:sym typeface="Arial"/>
              </a:rPr>
              <a:t>Ổ máu tụ (Hematoma): </a:t>
            </a:r>
            <a:endParaRPr sz="2400" b="0" i="0" u="none">
              <a:solidFill>
                <a:srgbClr val="FEFDDE"/>
              </a:solidFill>
              <a:latin typeface="Arial"/>
              <a:ea typeface="Arial"/>
              <a:cs typeface="Arial"/>
              <a:sym typeface="Arial"/>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Thường gặp ở cơ, khớp hay cơ quan nội tạng. </a:t>
            </a:r>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Rất khó quan sát được màu sắc của ổ máu tụ , chỉ thấy da bên ngoài ổ tụ máu có màu xanh, màu vàng. </a:t>
            </a:r>
            <a:endParaRPr/>
          </a:p>
          <a:p>
            <a:pPr marL="0" marR="0" lvl="0" indent="-1524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Nếu tụ máu ở cơ, khớp: triệu chứng nóng; sưng căng cơ, khớp </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pic>
        <p:nvPicPr>
          <p:cNvPr id="171" name="Google Shape;171;p31"/>
          <p:cNvPicPr preferRelativeResize="0"/>
          <p:nvPr/>
        </p:nvPicPr>
        <p:blipFill rotWithShape="1">
          <a:blip r:embed="rId3">
            <a:alphaModFix/>
          </a:blip>
          <a:srcRect/>
          <a:stretch/>
        </p:blipFill>
        <p:spPr>
          <a:xfrm>
            <a:off x="4476750" y="2155825"/>
            <a:ext cx="4491036" cy="34147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Xuất huyết da niêm </a:t>
            </a:r>
            <a:endParaRPr/>
          </a:p>
        </p:txBody>
      </p:sp>
      <p:pic>
        <p:nvPicPr>
          <p:cNvPr id="177" name="Google Shape;177;p32"/>
          <p:cNvPicPr preferRelativeResize="0"/>
          <p:nvPr/>
        </p:nvPicPr>
        <p:blipFill rotWithShape="1">
          <a:blip r:embed="rId3">
            <a:alphaModFix/>
          </a:blip>
          <a:srcRect/>
          <a:stretch/>
        </p:blipFill>
        <p:spPr>
          <a:xfrm>
            <a:off x="382587" y="1905000"/>
            <a:ext cx="8561387" cy="358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Vú to ở nam giới</a:t>
            </a:r>
            <a:endParaRPr/>
          </a:p>
        </p:txBody>
      </p:sp>
      <p:sp>
        <p:nvSpPr>
          <p:cNvPr id="184" name="Google Shape;184;p33"/>
          <p:cNvSpPr txBox="1">
            <a:spLocks noGrp="1"/>
          </p:cNvSpPr>
          <p:nvPr>
            <p:ph type="body" idx="1"/>
          </p:nvPr>
        </p:nvSpPr>
        <p:spPr>
          <a:xfrm>
            <a:off x="304800" y="1600200"/>
            <a:ext cx="8534400" cy="5052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Gynecomastia</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Tăng sản ống tuyến (hyperplasia of the glandular elements)</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To vĩnh viễn hay tạm thời không kèm viêm</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Có thể kèm đau vú</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Nguyên nhân</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Bệnh gan </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Hormon (dùng estrogen, …)</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Thuốc (spironolactone, digitalis,…)</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Khác: leukemia, lymphoma, ung thư phổi…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Vú to ở nam giới</a:t>
            </a:r>
            <a:endParaRPr/>
          </a:p>
        </p:txBody>
      </p:sp>
      <p:pic>
        <p:nvPicPr>
          <p:cNvPr id="191" name="Google Shape;191;p34" descr="http://medical.cdn.patient.co.uk/images/om876a.jpg"/>
          <p:cNvPicPr preferRelativeResize="0"/>
          <p:nvPr/>
        </p:nvPicPr>
        <p:blipFill rotWithShape="1">
          <a:blip r:embed="rId3">
            <a:alphaModFix/>
          </a:blip>
          <a:srcRect/>
          <a:stretch/>
        </p:blipFill>
        <p:spPr>
          <a:xfrm>
            <a:off x="4870450" y="747712"/>
            <a:ext cx="3970337" cy="5532437"/>
          </a:xfrm>
          <a:prstGeom prst="rect">
            <a:avLst/>
          </a:prstGeom>
          <a:noFill/>
          <a:ln>
            <a:noFill/>
          </a:ln>
        </p:spPr>
      </p:pic>
      <p:pic>
        <p:nvPicPr>
          <p:cNvPr id="192" name="Google Shape;192;p34"/>
          <p:cNvPicPr preferRelativeResize="0"/>
          <p:nvPr/>
        </p:nvPicPr>
        <p:blipFill rotWithShape="1">
          <a:blip r:embed="rId4">
            <a:alphaModFix/>
          </a:blip>
          <a:srcRect/>
          <a:stretch/>
        </p:blipFill>
        <p:spPr>
          <a:xfrm>
            <a:off x="468312" y="1770062"/>
            <a:ext cx="4176712" cy="3159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Hội chứng suy tế bào gan</a:t>
            </a:r>
            <a:endParaRPr/>
          </a:p>
        </p:txBody>
      </p:sp>
      <p:sp>
        <p:nvSpPr>
          <p:cNvPr id="72" name="Google Shape;72;p17"/>
          <p:cNvSpPr txBox="1">
            <a:spLocks noGrp="1"/>
          </p:cNvSpPr>
          <p:nvPr>
            <p:ph type="body" idx="1"/>
          </p:nvPr>
        </p:nvSpPr>
        <p:spPr>
          <a:xfrm>
            <a:off x="382587" y="1828800"/>
            <a:ext cx="41514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Mệt mỏi</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Chán ăn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Sụt cân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Đau hạ sườn phải</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Vàng da +/- ngứa</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Phù chân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Sốt nhẹ</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Vô kinh (nữ)</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strike="noStrike" cap="none">
                <a:solidFill>
                  <a:srgbClr val="FEFDDE"/>
                </a:solidFill>
                <a:latin typeface="Arial"/>
                <a:ea typeface="Arial"/>
                <a:cs typeface="Arial"/>
                <a:sym typeface="Arial"/>
              </a:rPr>
              <a:t>Giảm libido (nam)</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Thiếu máu</a:t>
            </a:r>
            <a:endParaRPr/>
          </a:p>
        </p:txBody>
      </p:sp>
      <p:pic>
        <p:nvPicPr>
          <p:cNvPr id="198" name="Google Shape;198;p35"/>
          <p:cNvPicPr preferRelativeResize="0"/>
          <p:nvPr/>
        </p:nvPicPr>
        <p:blipFill rotWithShape="1">
          <a:blip r:embed="rId3">
            <a:alphaModFix/>
          </a:blip>
          <a:srcRect/>
          <a:stretch/>
        </p:blipFill>
        <p:spPr>
          <a:xfrm>
            <a:off x="506412" y="2238375"/>
            <a:ext cx="3963987" cy="3038475"/>
          </a:xfrm>
          <a:prstGeom prst="rect">
            <a:avLst/>
          </a:prstGeom>
          <a:noFill/>
          <a:ln>
            <a:noFill/>
          </a:ln>
        </p:spPr>
      </p:pic>
      <p:pic>
        <p:nvPicPr>
          <p:cNvPr id="199" name="Google Shape;199;p35"/>
          <p:cNvPicPr preferRelativeResize="0"/>
          <p:nvPr/>
        </p:nvPicPr>
        <p:blipFill rotWithShape="1">
          <a:blip r:embed="rId4">
            <a:alphaModFix/>
          </a:blip>
          <a:srcRect/>
          <a:stretch/>
        </p:blipFill>
        <p:spPr>
          <a:xfrm>
            <a:off x="4889500" y="2238375"/>
            <a:ext cx="4092575" cy="3038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6"/>
          <p:cNvPicPr preferRelativeResize="0"/>
          <p:nvPr/>
        </p:nvPicPr>
        <p:blipFill rotWithShape="1">
          <a:blip r:embed="rId3">
            <a:alphaModFix/>
          </a:blip>
          <a:srcRect/>
          <a:stretch/>
        </p:blipFill>
        <p:spPr>
          <a:xfrm>
            <a:off x="1844675" y="1600200"/>
            <a:ext cx="5302250" cy="4765675"/>
          </a:xfrm>
          <a:prstGeom prst="rect">
            <a:avLst/>
          </a:prstGeom>
          <a:noFill/>
          <a:ln>
            <a:noFill/>
          </a:ln>
        </p:spPr>
      </p:pic>
      <p:sp>
        <p:nvSpPr>
          <p:cNvPr id="205" name="Google Shape;205;p36"/>
          <p:cNvSpPr txBox="1">
            <a:spLocks noGrp="1"/>
          </p:cNvSpPr>
          <p:nvPr>
            <p:ph type="title"/>
          </p:nvPr>
        </p:nvSpPr>
        <p:spPr>
          <a:xfrm>
            <a:off x="414337" y="457200"/>
            <a:ext cx="335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Phù chân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Rung vẫy</a:t>
            </a:r>
            <a:endParaRPr/>
          </a:p>
        </p:txBody>
      </p:sp>
      <p:sp>
        <p:nvSpPr>
          <p:cNvPr id="211" name="Google Shape;211;p37"/>
          <p:cNvSpPr txBox="1">
            <a:spLocks noGrp="1"/>
          </p:cNvSpPr>
          <p:nvPr>
            <p:ph type="body" idx="1"/>
          </p:nvPr>
        </p:nvSpPr>
        <p:spPr>
          <a:xfrm>
            <a:off x="382587" y="1770062"/>
            <a:ext cx="8305800" cy="237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Trương lực duỗi bị mất và có lại sau đó</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Bệnh não gan, tăng urê máu, bệnh phổi nặng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Yêu cầu bệnh nhân đưa thẳng tay ra trước, bàn tay và cổ tay duỗi với các ngón xòe ra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Rung vẫy</a:t>
            </a:r>
            <a:endParaRPr/>
          </a:p>
        </p:txBody>
      </p:sp>
      <p:pic>
        <p:nvPicPr>
          <p:cNvPr id="217" name="Google Shape;217;p38" descr="http://i.ytimg.com/vi/sEnp2ss8VoA/maxresdefault.jpg"/>
          <p:cNvPicPr preferRelativeResize="0"/>
          <p:nvPr/>
        </p:nvPicPr>
        <p:blipFill rotWithShape="1">
          <a:blip r:embed="rId3">
            <a:alphaModFix/>
          </a:blip>
          <a:srcRect/>
          <a:stretch/>
        </p:blipFill>
        <p:spPr>
          <a:xfrm>
            <a:off x="382587" y="1687512"/>
            <a:ext cx="5254624" cy="2514600"/>
          </a:xfrm>
          <a:prstGeom prst="rect">
            <a:avLst/>
          </a:prstGeom>
          <a:noFill/>
          <a:ln>
            <a:noFill/>
          </a:ln>
        </p:spPr>
      </p:pic>
      <p:pic>
        <p:nvPicPr>
          <p:cNvPr id="218" name="Google Shape;218;p38" descr="http://escuela.med.puc.cl/publ/DHC/imagenes/fotos/F40.gif"/>
          <p:cNvPicPr preferRelativeResize="0"/>
          <p:nvPr/>
        </p:nvPicPr>
        <p:blipFill rotWithShape="1">
          <a:blip r:embed="rId4">
            <a:alphaModFix/>
          </a:blip>
          <a:srcRect/>
          <a:stretch/>
        </p:blipFill>
        <p:spPr>
          <a:xfrm>
            <a:off x="5522912" y="4202112"/>
            <a:ext cx="3486150" cy="252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Tuyến mang tai to</a:t>
            </a:r>
            <a:endParaRPr/>
          </a:p>
        </p:txBody>
      </p:sp>
      <p:pic>
        <p:nvPicPr>
          <p:cNvPr id="224" name="Google Shape;224;p39"/>
          <p:cNvPicPr preferRelativeResize="0">
            <a:picLocks noGrp="1"/>
          </p:cNvPicPr>
          <p:nvPr>
            <p:ph type="body" idx="1"/>
          </p:nvPr>
        </p:nvPicPr>
        <p:blipFill rotWithShape="1">
          <a:blip r:embed="rId3">
            <a:alphaModFix/>
          </a:blip>
          <a:srcRect/>
          <a:stretch/>
        </p:blipFill>
        <p:spPr>
          <a:xfrm>
            <a:off x="511175" y="1979612"/>
            <a:ext cx="3727500" cy="3779700"/>
          </a:xfrm>
          <a:prstGeom prst="rect">
            <a:avLst/>
          </a:prstGeom>
          <a:noFill/>
          <a:ln>
            <a:noFill/>
          </a:ln>
        </p:spPr>
      </p:pic>
      <p:pic>
        <p:nvPicPr>
          <p:cNvPr id="225" name="Google Shape;225;p39"/>
          <p:cNvPicPr preferRelativeResize="0"/>
          <p:nvPr/>
        </p:nvPicPr>
        <p:blipFill rotWithShape="1">
          <a:blip r:embed="rId4">
            <a:alphaModFix/>
          </a:blip>
          <a:srcRect/>
          <a:stretch/>
        </p:blipFill>
        <p:spPr>
          <a:xfrm>
            <a:off x="4614862" y="1979612"/>
            <a:ext cx="3786187" cy="3775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Tuyến mang tai to</a:t>
            </a:r>
            <a:endParaRPr/>
          </a:p>
        </p:txBody>
      </p:sp>
      <p:pic>
        <p:nvPicPr>
          <p:cNvPr id="231" name="Google Shape;231;p40"/>
          <p:cNvPicPr preferRelativeResize="0">
            <a:picLocks noGrp="1"/>
          </p:cNvPicPr>
          <p:nvPr>
            <p:ph type="body" idx="1"/>
          </p:nvPr>
        </p:nvPicPr>
        <p:blipFill rotWithShape="1">
          <a:blip r:embed="rId3">
            <a:alphaModFix/>
          </a:blip>
          <a:srcRect/>
          <a:stretch/>
        </p:blipFill>
        <p:spPr>
          <a:xfrm>
            <a:off x="382587" y="1922462"/>
            <a:ext cx="2949600" cy="3918000"/>
          </a:xfrm>
          <a:prstGeom prst="rect">
            <a:avLst/>
          </a:prstGeom>
          <a:noFill/>
          <a:ln>
            <a:noFill/>
          </a:ln>
        </p:spPr>
      </p:pic>
      <p:pic>
        <p:nvPicPr>
          <p:cNvPr id="232" name="Google Shape;232;p40"/>
          <p:cNvPicPr preferRelativeResize="0"/>
          <p:nvPr/>
        </p:nvPicPr>
        <p:blipFill rotWithShape="1">
          <a:blip r:embed="rId4">
            <a:alphaModFix/>
          </a:blip>
          <a:srcRect/>
          <a:stretch/>
        </p:blipFill>
        <p:spPr>
          <a:xfrm>
            <a:off x="3556000" y="1922462"/>
            <a:ext cx="5291137" cy="391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41" descr="http://1.bp.blogspot.com/_ZWqgYBROGHw/TExBjtzU4uI/AAAAAAAABUY/doV1ucbB88g/s1600/clubbing2small.JPG"/>
          <p:cNvPicPr preferRelativeResize="0"/>
          <p:nvPr/>
        </p:nvPicPr>
        <p:blipFill rotWithShape="1">
          <a:blip r:embed="rId3">
            <a:alphaModFix/>
          </a:blip>
          <a:srcRect/>
          <a:stretch/>
        </p:blipFill>
        <p:spPr>
          <a:xfrm>
            <a:off x="1398587" y="1924050"/>
            <a:ext cx="6275388" cy="4524375"/>
          </a:xfrm>
          <a:prstGeom prst="rect">
            <a:avLst/>
          </a:prstGeom>
          <a:noFill/>
          <a:ln>
            <a:noFill/>
          </a:ln>
        </p:spPr>
      </p:pic>
      <p:sp>
        <p:nvSpPr>
          <p:cNvPr id="238" name="Google Shape;238;p41"/>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Ngón tay dùi trống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Ngón tay dùi trống</a:t>
            </a:r>
            <a:endParaRPr/>
          </a:p>
        </p:txBody>
      </p:sp>
      <p:pic>
        <p:nvPicPr>
          <p:cNvPr id="244" name="Google Shape;244;p42"/>
          <p:cNvPicPr preferRelativeResize="0"/>
          <p:nvPr/>
        </p:nvPicPr>
        <p:blipFill rotWithShape="1">
          <a:blip r:embed="rId3">
            <a:alphaModFix/>
          </a:blip>
          <a:srcRect/>
          <a:stretch/>
        </p:blipFill>
        <p:spPr>
          <a:xfrm>
            <a:off x="4614862" y="1770062"/>
            <a:ext cx="4232275" cy="3711575"/>
          </a:xfrm>
          <a:prstGeom prst="rect">
            <a:avLst/>
          </a:prstGeom>
          <a:noFill/>
          <a:ln>
            <a:noFill/>
          </a:ln>
        </p:spPr>
      </p:pic>
      <p:pic>
        <p:nvPicPr>
          <p:cNvPr id="245" name="Google Shape;245;p42"/>
          <p:cNvPicPr preferRelativeResize="0"/>
          <p:nvPr/>
        </p:nvPicPr>
        <p:blipFill rotWithShape="1">
          <a:blip r:embed="rId4">
            <a:alphaModFix/>
          </a:blip>
          <a:srcRect/>
          <a:stretch/>
        </p:blipFill>
        <p:spPr>
          <a:xfrm>
            <a:off x="487362" y="2011362"/>
            <a:ext cx="3808412" cy="30591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Ngón tay dùi trống</a:t>
            </a:r>
            <a:endParaRPr/>
          </a:p>
        </p:txBody>
      </p:sp>
      <p:sp>
        <p:nvSpPr>
          <p:cNvPr id="251" name="Google Shape;251;p43"/>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Bệnh phổi: dãn PQ, áp xe phổi, khí phế thủng, ung thư phổi…</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Bệnh tim: VMTMNT, tim bẩm sinh tím…</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Khác: xơ gan, vàng da tắc mật mạn, bệnh Crohn, cường giáp…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Bàn tay co kiểu Dupuytren</a:t>
            </a:r>
            <a:endParaRPr/>
          </a:p>
        </p:txBody>
      </p:sp>
      <p:pic>
        <p:nvPicPr>
          <p:cNvPr id="257" name="Google Shape;257;p44" descr="https://myhealth.alberta.ca/Health/aftercareinformation/_layouts/15/healthwise/media/medical/hw/h9991460_001_pi.jpg"/>
          <p:cNvPicPr preferRelativeResize="0"/>
          <p:nvPr/>
        </p:nvPicPr>
        <p:blipFill rotWithShape="1">
          <a:blip r:embed="rId3">
            <a:alphaModFix/>
          </a:blip>
          <a:srcRect/>
          <a:stretch/>
        </p:blipFill>
        <p:spPr>
          <a:xfrm>
            <a:off x="935037" y="1770062"/>
            <a:ext cx="7162800" cy="46720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Hội chứng suy tế bào gan</a:t>
            </a:r>
            <a:endParaRPr/>
          </a:p>
        </p:txBody>
      </p:sp>
      <p:sp>
        <p:nvSpPr>
          <p:cNvPr id="78" name="Google Shape;78;p18"/>
          <p:cNvSpPr txBox="1">
            <a:spLocks noGrp="1"/>
          </p:cNvSpPr>
          <p:nvPr>
            <p:ph type="body" idx="1"/>
          </p:nvPr>
        </p:nvSpPr>
        <p:spPr>
          <a:xfrm>
            <a:off x="385762" y="1828800"/>
            <a:ext cx="41514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Sao mạch</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Lòng bàn tay son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Móng trắng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Vàng da</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Xuất huyết da niêm</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Vú to ở nam giới</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Thiếu máu</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Phù chân</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sp>
        <p:nvSpPr>
          <p:cNvPr id="79" name="Google Shape;79;p18"/>
          <p:cNvSpPr txBox="1">
            <a:spLocks noGrp="1"/>
          </p:cNvSpPr>
          <p:nvPr>
            <p:ph type="body" idx="2"/>
          </p:nvPr>
        </p:nvSpPr>
        <p:spPr>
          <a:xfrm>
            <a:off x="4430712" y="1828800"/>
            <a:ext cx="4267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Rung vẫy</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Phì đại tuyến mang tai</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Bàn tay co kiểu Dypuytren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Ngón tay dùi trống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Sốt</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Suy dinh dưỡng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Teo tinh hòan</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Bàn tay co kiểu Dupuytren</a:t>
            </a:r>
            <a:endParaRPr/>
          </a:p>
        </p:txBody>
      </p:sp>
      <p:sp>
        <p:nvSpPr>
          <p:cNvPr id="263" name="Google Shape;263;p45"/>
          <p:cNvSpPr txBox="1">
            <a:spLocks noGrp="1"/>
          </p:cNvSpPr>
          <p:nvPr>
            <p:ph type="body" idx="1"/>
          </p:nvPr>
        </p:nvSpPr>
        <p:spPr>
          <a:xfrm>
            <a:off x="152400" y="1770062"/>
            <a:ext cx="4953000" cy="5088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Dầy lên của mạc gan bàn tay (palmar fascia) </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Một hay nhiều ngón tay bị kéo về phía gan bàn tay (không thể duổi thẳng ngón tay)</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Thường ngón IV và V</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Không đau</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Xơ gan do rượu</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pic>
        <p:nvPicPr>
          <p:cNvPr id="264" name="Google Shape;264;p45" descr="http://www.physio-pedia.com/images/thumb/2/28/Cord.jpg/400px-Cord.jpg"/>
          <p:cNvPicPr preferRelativeResize="0"/>
          <p:nvPr/>
        </p:nvPicPr>
        <p:blipFill rotWithShape="1">
          <a:blip r:embed="rId3">
            <a:alphaModFix/>
          </a:blip>
          <a:srcRect/>
          <a:stretch/>
        </p:blipFill>
        <p:spPr>
          <a:xfrm>
            <a:off x="5105400" y="2133600"/>
            <a:ext cx="3810000" cy="3038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Hội chứng tăng áp lực tĩnh mạch cửa</a:t>
            </a:r>
            <a:endParaRPr/>
          </a:p>
        </p:txBody>
      </p:sp>
      <p:sp>
        <p:nvSpPr>
          <p:cNvPr id="270" name="Google Shape;270;p46"/>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Báng bụng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Tuần hoàn bàng hệ vùng bụng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Xuất huyết tiêu hóa do vỡ giãn tĩnh mạch thực quản – tâm phình vị</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Trĩ </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Lách to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Báng bụng</a:t>
            </a:r>
            <a:endParaRPr/>
          </a:p>
        </p:txBody>
      </p:sp>
      <p:pic>
        <p:nvPicPr>
          <p:cNvPr id="276" name="Google Shape;276;p47"/>
          <p:cNvPicPr preferRelativeResize="0"/>
          <p:nvPr/>
        </p:nvPicPr>
        <p:blipFill rotWithShape="1">
          <a:blip r:embed="rId3">
            <a:alphaModFix/>
          </a:blip>
          <a:srcRect/>
          <a:stretch/>
        </p:blipFill>
        <p:spPr>
          <a:xfrm>
            <a:off x="3200400" y="-4762"/>
            <a:ext cx="5943600" cy="6862763"/>
          </a:xfrm>
          <a:prstGeom prst="rect">
            <a:avLst/>
          </a:prstGeom>
          <a:noFill/>
          <a:ln>
            <a:noFill/>
          </a:ln>
        </p:spPr>
      </p:pic>
      <p:sp>
        <p:nvSpPr>
          <p:cNvPr id="277" name="Google Shape;277;p47"/>
          <p:cNvSpPr/>
          <p:nvPr/>
        </p:nvSpPr>
        <p:spPr>
          <a:xfrm>
            <a:off x="4479925" y="1524000"/>
            <a:ext cx="3200400" cy="914400"/>
          </a:xfrm>
          <a:prstGeom prst="ellipse">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sp>
        <p:nvSpPr>
          <p:cNvPr id="278" name="Google Shape;278;p47"/>
          <p:cNvSpPr/>
          <p:nvPr/>
        </p:nvSpPr>
        <p:spPr>
          <a:xfrm>
            <a:off x="4479925" y="5105400"/>
            <a:ext cx="1600200" cy="609600"/>
          </a:xfrm>
          <a:prstGeom prst="ellipse">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388937" y="73818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Gõ đục vùng thấp</a:t>
            </a:r>
            <a:endParaRPr/>
          </a:p>
        </p:txBody>
      </p:sp>
      <p:pic>
        <p:nvPicPr>
          <p:cNvPr id="284" name="Google Shape;284;p48" descr="http://depts.washington.edu/hepstudy/images/mgmt/CMI_C1_d03.png"/>
          <p:cNvPicPr preferRelativeResize="0"/>
          <p:nvPr/>
        </p:nvPicPr>
        <p:blipFill rotWithShape="1">
          <a:blip r:embed="rId3">
            <a:alphaModFix/>
          </a:blip>
          <a:srcRect/>
          <a:stretch/>
        </p:blipFill>
        <p:spPr>
          <a:xfrm>
            <a:off x="636587" y="2087562"/>
            <a:ext cx="7981950" cy="40814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Vùng đục di chuyển</a:t>
            </a:r>
            <a:endParaRPr/>
          </a:p>
        </p:txBody>
      </p:sp>
      <p:pic>
        <p:nvPicPr>
          <p:cNvPr id="290" name="Google Shape;290;p49" descr="http://classconnection.s3.amazonaws.com/354/flashcards/1046354/jpg/picture21350951261203.jpg"/>
          <p:cNvPicPr preferRelativeResize="0"/>
          <p:nvPr/>
        </p:nvPicPr>
        <p:blipFill rotWithShape="1">
          <a:blip r:embed="rId3">
            <a:alphaModFix/>
          </a:blip>
          <a:srcRect/>
          <a:stretch/>
        </p:blipFill>
        <p:spPr>
          <a:xfrm>
            <a:off x="828675" y="1828800"/>
            <a:ext cx="7569200" cy="4398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Dấu sóng vỗ</a:t>
            </a:r>
            <a:endParaRPr/>
          </a:p>
        </p:txBody>
      </p:sp>
      <p:pic>
        <p:nvPicPr>
          <p:cNvPr id="296" name="Google Shape;296;p50" descr="http://fce-study.netdna-ssl.com/images/upload-flashcards/back/3/7/40173165_m.jpg"/>
          <p:cNvPicPr preferRelativeResize="0"/>
          <p:nvPr/>
        </p:nvPicPr>
        <p:blipFill rotWithShape="1">
          <a:blip r:embed="rId3">
            <a:alphaModFix/>
          </a:blip>
          <a:srcRect/>
          <a:stretch/>
        </p:blipFill>
        <p:spPr>
          <a:xfrm>
            <a:off x="1631950" y="1770062"/>
            <a:ext cx="5965825" cy="44751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Báng bụng</a:t>
            </a:r>
            <a:endParaRPr/>
          </a:p>
        </p:txBody>
      </p:sp>
      <p:pic>
        <p:nvPicPr>
          <p:cNvPr id="302" name="Google Shape;302;p51"/>
          <p:cNvPicPr preferRelativeResize="0"/>
          <p:nvPr/>
        </p:nvPicPr>
        <p:blipFill rotWithShape="1">
          <a:blip r:embed="rId3">
            <a:alphaModFix/>
          </a:blip>
          <a:srcRect/>
          <a:stretch/>
        </p:blipFill>
        <p:spPr>
          <a:xfrm>
            <a:off x="504825" y="1920875"/>
            <a:ext cx="7988300" cy="436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2"/>
          <p:cNvSpPr txBox="1">
            <a:spLocks noGrp="1"/>
          </p:cNvSpPr>
          <p:nvPr>
            <p:ph type="title"/>
          </p:nvPr>
        </p:nvSpPr>
        <p:spPr>
          <a:xfrm>
            <a:off x="331787" y="415925"/>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vùng bụng</a:t>
            </a:r>
            <a:endParaRPr/>
          </a:p>
        </p:txBody>
      </p:sp>
      <p:sp>
        <p:nvSpPr>
          <p:cNvPr id="308" name="Google Shape;308;p52"/>
          <p:cNvSpPr txBox="1">
            <a:spLocks noGrp="1"/>
          </p:cNvSpPr>
          <p:nvPr>
            <p:ph type="body" idx="1"/>
          </p:nvPr>
        </p:nvSpPr>
        <p:spPr>
          <a:xfrm>
            <a:off x="493712" y="1660525"/>
            <a:ext cx="4624500" cy="4313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800"/>
              <a:buFont typeface="Noto Sans Symbols"/>
              <a:buChar char="▪"/>
            </a:pPr>
            <a:r>
              <a:rPr lang="en-US" sz="2800" b="0" i="0" u="none">
                <a:solidFill>
                  <a:srgbClr val="FEFDDE"/>
                </a:solidFill>
                <a:latin typeface="Arial"/>
                <a:ea typeface="Arial"/>
                <a:cs typeface="Arial"/>
                <a:sym typeface="Arial"/>
              </a:rPr>
              <a:t>Bình thường: </a:t>
            </a:r>
            <a:endParaRPr/>
          </a:p>
          <a:p>
            <a:pPr marL="742950" marR="0" lvl="1" indent="-285750" algn="l" rtl="0">
              <a:lnSpc>
                <a:spcPct val="90000"/>
              </a:lnSpc>
              <a:spcBef>
                <a:spcPts val="1700"/>
              </a:spcBef>
              <a:spcAft>
                <a:spcPts val="0"/>
              </a:spcAft>
              <a:buClr>
                <a:srgbClr val="4FAD26"/>
              </a:buClr>
              <a:buSzPts val="2400"/>
              <a:buFont typeface="Arial"/>
              <a:buChar char="–"/>
            </a:pPr>
            <a:r>
              <a:rPr lang="en-US" sz="2400" b="0" i="0" u="none" strike="noStrike" cap="none">
                <a:solidFill>
                  <a:srgbClr val="FEFDDE"/>
                </a:solidFill>
                <a:latin typeface="Arial"/>
                <a:ea typeface="Arial"/>
                <a:cs typeface="Arial"/>
                <a:sym typeface="Arial"/>
              </a:rPr>
              <a:t>Khó thấy các tĩnh mạch thành bụng (trừ trường hợp lớp mỡ dưới da mỏng)</a:t>
            </a:r>
            <a:endParaRPr/>
          </a:p>
          <a:p>
            <a:pPr marL="742950" marR="0" lvl="1" indent="-285750" algn="l" rtl="0">
              <a:lnSpc>
                <a:spcPct val="90000"/>
              </a:lnSpc>
              <a:spcBef>
                <a:spcPts val="1700"/>
              </a:spcBef>
              <a:spcAft>
                <a:spcPts val="0"/>
              </a:spcAft>
              <a:buClr>
                <a:srgbClr val="4FAD26"/>
              </a:buClr>
              <a:buSzPts val="2400"/>
              <a:buFont typeface="Arial"/>
              <a:buChar char="–"/>
            </a:pPr>
            <a:r>
              <a:rPr lang="en-US" sz="2400" b="0" i="0" u="none" strike="noStrike" cap="none">
                <a:solidFill>
                  <a:srgbClr val="FEFDDE"/>
                </a:solidFill>
                <a:latin typeface="Arial"/>
                <a:ea typeface="Arial"/>
                <a:cs typeface="Arial"/>
                <a:sym typeface="Arial"/>
              </a:rPr>
              <a:t>Trên rốn: chiều dòng máu hướng lên</a:t>
            </a:r>
            <a:endParaRPr/>
          </a:p>
          <a:p>
            <a:pPr marL="742950" marR="0" lvl="1" indent="-285750" algn="l" rtl="0">
              <a:lnSpc>
                <a:spcPct val="90000"/>
              </a:lnSpc>
              <a:spcBef>
                <a:spcPts val="1700"/>
              </a:spcBef>
              <a:spcAft>
                <a:spcPts val="0"/>
              </a:spcAft>
              <a:buClr>
                <a:srgbClr val="4FAD26"/>
              </a:buClr>
              <a:buSzPts val="2400"/>
              <a:buFont typeface="Arial"/>
              <a:buChar char="–"/>
            </a:pPr>
            <a:r>
              <a:rPr lang="en-US" sz="2400" b="0" i="0" u="none" strike="noStrike" cap="none">
                <a:solidFill>
                  <a:srgbClr val="FEFDDE"/>
                </a:solidFill>
                <a:latin typeface="Arial"/>
                <a:ea typeface="Arial"/>
                <a:cs typeface="Arial"/>
                <a:sym typeface="Arial"/>
              </a:rPr>
              <a:t>Dưới rốn: chiều dòng máu hướng xuống.</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grpSp>
        <p:nvGrpSpPr>
          <p:cNvPr id="309" name="Google Shape;309;p52"/>
          <p:cNvGrpSpPr/>
          <p:nvPr/>
        </p:nvGrpSpPr>
        <p:grpSpPr>
          <a:xfrm>
            <a:off x="5285676" y="1386528"/>
            <a:ext cx="3567029" cy="5654852"/>
            <a:chOff x="0" y="0"/>
            <a:chExt cx="2147483647" cy="2147483647"/>
          </a:xfrm>
        </p:grpSpPr>
        <p:pic>
          <p:nvPicPr>
            <p:cNvPr id="310" name="Google Shape;310;p52"/>
            <p:cNvPicPr preferRelativeResize="0"/>
            <p:nvPr/>
          </p:nvPicPr>
          <p:blipFill rotWithShape="1">
            <a:blip r:embed="rId3">
              <a:alphaModFix/>
            </a:blip>
            <a:srcRect/>
            <a:stretch/>
          </p:blipFill>
          <p:spPr>
            <a:xfrm>
              <a:off x="21" y="0"/>
              <a:ext cx="2147483620" cy="1067091194"/>
            </a:xfrm>
            <a:prstGeom prst="rect">
              <a:avLst/>
            </a:prstGeom>
            <a:noFill/>
            <a:ln>
              <a:noFill/>
            </a:ln>
          </p:spPr>
        </p:pic>
        <p:pic>
          <p:nvPicPr>
            <p:cNvPr id="311" name="Google Shape;311;p52"/>
            <p:cNvPicPr preferRelativeResize="0"/>
            <p:nvPr/>
          </p:nvPicPr>
          <p:blipFill rotWithShape="1">
            <a:blip r:embed="rId4">
              <a:alphaModFix/>
            </a:blip>
            <a:srcRect/>
            <a:stretch/>
          </p:blipFill>
          <p:spPr>
            <a:xfrm>
              <a:off x="21" y="1067090832"/>
              <a:ext cx="2147483620" cy="1080392757"/>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3"/>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vùng bụng</a:t>
            </a:r>
            <a:endParaRPr/>
          </a:p>
        </p:txBody>
      </p:sp>
      <p:sp>
        <p:nvSpPr>
          <p:cNvPr id="317" name="Google Shape;317;p53"/>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800"/>
              <a:buFont typeface="Noto Sans Symbols"/>
              <a:buChar char="▪"/>
            </a:pPr>
            <a:r>
              <a:rPr lang="en-US" sz="2800" b="0" i="0" u="none">
                <a:solidFill>
                  <a:srgbClr val="FEFDDE"/>
                </a:solidFill>
                <a:latin typeface="Arial"/>
                <a:ea typeface="Arial"/>
                <a:cs typeface="Arial"/>
                <a:sym typeface="Arial"/>
              </a:rPr>
              <a:t>Tắc tĩnh mạch cửa hay tăng áp lực TMC: chiều dòng máu hướng lên ở vùng bụng trên (# bình thường)</a:t>
            </a:r>
            <a:endParaRPr/>
          </a:p>
          <a:p>
            <a:pPr marL="342900" marR="0" lvl="0" indent="-342900" algn="l" rtl="0">
              <a:lnSpc>
                <a:spcPct val="90000"/>
              </a:lnSpc>
              <a:spcBef>
                <a:spcPts val="1700"/>
              </a:spcBef>
              <a:spcAft>
                <a:spcPts val="0"/>
              </a:spcAft>
              <a:buClr>
                <a:srgbClr val="4FAD26"/>
              </a:buClr>
              <a:buSzPts val="2800"/>
              <a:buFont typeface="Noto Sans Symbols"/>
              <a:buChar char="▪"/>
            </a:pPr>
            <a:r>
              <a:rPr lang="en-US" sz="2800" b="0" i="0" u="none">
                <a:solidFill>
                  <a:srgbClr val="FEFDDE"/>
                </a:solidFill>
                <a:latin typeface="Arial"/>
                <a:ea typeface="Arial"/>
                <a:cs typeface="Arial"/>
                <a:sym typeface="Arial"/>
              </a:rPr>
              <a:t>Tắc tĩnh mạch chủ dưới: chiều dòng máu hướng lên ở vùng bụng dưới</a:t>
            </a:r>
            <a:endParaRPr/>
          </a:p>
          <a:p>
            <a:pPr marL="342900" marR="0" lvl="0" indent="-342900" algn="l" rtl="0">
              <a:lnSpc>
                <a:spcPct val="90000"/>
              </a:lnSpc>
              <a:spcBef>
                <a:spcPts val="1700"/>
              </a:spcBef>
              <a:spcAft>
                <a:spcPts val="0"/>
              </a:spcAft>
              <a:buClr>
                <a:srgbClr val="4FAD26"/>
              </a:buClr>
              <a:buSzPts val="2800"/>
              <a:buFont typeface="Noto Sans Symbols"/>
              <a:buChar char="▪"/>
            </a:pPr>
            <a:r>
              <a:rPr lang="en-US" sz="2800" b="0" i="0" u="none">
                <a:solidFill>
                  <a:srgbClr val="FEFDDE"/>
                </a:solidFill>
                <a:latin typeface="Arial"/>
                <a:ea typeface="Arial"/>
                <a:cs typeface="Arial"/>
                <a:sym typeface="Arial"/>
              </a:rPr>
              <a:t>Tắc tĩnh mạch chủ trên: chiều dòng máu hướng xuống ở vùng bụng trên.</a:t>
            </a:r>
            <a:endParaRPr/>
          </a:p>
          <a:p>
            <a:pPr marL="342900" marR="0" lvl="0" indent="-165100" algn="l" rtl="0">
              <a:lnSpc>
                <a:spcPct val="90000"/>
              </a:lnSpc>
              <a:spcBef>
                <a:spcPts val="1700"/>
              </a:spcBef>
              <a:spcAft>
                <a:spcPts val="0"/>
              </a:spcAft>
              <a:buClr>
                <a:srgbClr val="4FAD26"/>
              </a:buClr>
              <a:buSzPts val="2800"/>
              <a:buFont typeface="Noto Sans Symbols"/>
              <a:buNone/>
            </a:pPr>
            <a:endParaRPr sz="2800" b="0" i="0" u="none">
              <a:solidFill>
                <a:srgbClr val="FEFDDE"/>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vùng bụng</a:t>
            </a:r>
            <a:endParaRPr/>
          </a:p>
        </p:txBody>
      </p:sp>
      <p:pic>
        <p:nvPicPr>
          <p:cNvPr id="323" name="Google Shape;323;p54"/>
          <p:cNvPicPr preferRelativeResize="0"/>
          <p:nvPr/>
        </p:nvPicPr>
        <p:blipFill rotWithShape="1">
          <a:blip r:embed="rId3">
            <a:alphaModFix/>
          </a:blip>
          <a:srcRect/>
          <a:stretch/>
        </p:blipFill>
        <p:spPr>
          <a:xfrm>
            <a:off x="1000125" y="1909762"/>
            <a:ext cx="3362325" cy="4440237"/>
          </a:xfrm>
          <a:prstGeom prst="rect">
            <a:avLst/>
          </a:prstGeom>
          <a:noFill/>
          <a:ln>
            <a:noFill/>
          </a:ln>
        </p:spPr>
      </p:pic>
      <p:pic>
        <p:nvPicPr>
          <p:cNvPr id="324" name="Google Shape;324;p54"/>
          <p:cNvPicPr preferRelativeResize="0"/>
          <p:nvPr/>
        </p:nvPicPr>
        <p:blipFill rotWithShape="1">
          <a:blip r:embed="rId4">
            <a:alphaModFix/>
          </a:blip>
          <a:srcRect/>
          <a:stretch/>
        </p:blipFill>
        <p:spPr>
          <a:xfrm>
            <a:off x="4829175" y="1909762"/>
            <a:ext cx="3400425" cy="44402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9"/>
          <p:cNvPicPr preferRelativeResize="0"/>
          <p:nvPr/>
        </p:nvPicPr>
        <p:blipFill rotWithShape="1">
          <a:blip r:embed="rId3">
            <a:alphaModFix/>
          </a:blip>
          <a:srcRect/>
          <a:stretch/>
        </p:blipFill>
        <p:spPr>
          <a:xfrm>
            <a:off x="4957762" y="2058987"/>
            <a:ext cx="4186237" cy="3370262"/>
          </a:xfrm>
          <a:prstGeom prst="rect">
            <a:avLst/>
          </a:prstGeom>
          <a:noFill/>
          <a:ln>
            <a:noFill/>
          </a:ln>
        </p:spPr>
      </p:pic>
      <p:sp>
        <p:nvSpPr>
          <p:cNvPr id="85" name="Google Shape;85;p1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Sao mạch</a:t>
            </a:r>
            <a:endParaRPr/>
          </a:p>
        </p:txBody>
      </p:sp>
      <p:sp>
        <p:nvSpPr>
          <p:cNvPr id="86" name="Google Shape;86;p19"/>
          <p:cNvSpPr txBox="1">
            <a:spLocks noGrp="1"/>
          </p:cNvSpPr>
          <p:nvPr>
            <p:ph type="body" idx="1"/>
          </p:nvPr>
        </p:nvSpPr>
        <p:spPr>
          <a:xfrm>
            <a:off x="98425" y="1620837"/>
            <a:ext cx="4935600" cy="491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Mạch máu trên da có màu đỏ</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Tiểu động mạch (arteriole) ở trung tâm = thân (body)</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Những nhánh mạch máu nông lan tỏa ra xung quanh = các chân (legs)</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Có thể thấy mạch đập (pulsatile)</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0,5-1 cm</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Ấn phần thân ➔ các chân mờ đi ➔ Ngưng ấn ➔ các chân sẽ đỏ dần từ trung tâm ra</a:t>
            </a:r>
            <a:endParaRPr sz="2400" b="0" i="0" u="none">
              <a:solidFill>
                <a:srgbClr val="FEFDDE"/>
              </a:solidFill>
              <a:latin typeface="Arial"/>
              <a:ea typeface="Arial"/>
              <a:cs typeface="Arial"/>
              <a:sym typeface="Arial"/>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cxnSp>
        <p:nvCxnSpPr>
          <p:cNvPr id="87" name="Google Shape;87;p19"/>
          <p:cNvCxnSpPr/>
          <p:nvPr/>
        </p:nvCxnSpPr>
        <p:spPr>
          <a:xfrm>
            <a:off x="3878262" y="2670175"/>
            <a:ext cx="3279900" cy="955800"/>
          </a:xfrm>
          <a:prstGeom prst="straightConnector1">
            <a:avLst/>
          </a:prstGeom>
          <a:noFill/>
          <a:ln w="38100" cap="flat" cmpd="sng">
            <a:solidFill>
              <a:schemeClr val="lt1"/>
            </a:solidFill>
            <a:prstDash val="solid"/>
            <a:miter lim="800000"/>
            <a:headEnd type="none" w="med" len="med"/>
            <a:tailEnd type="stealth" w="med" len="med"/>
          </a:ln>
        </p:spPr>
      </p:cxnSp>
      <p:cxnSp>
        <p:nvCxnSpPr>
          <p:cNvPr id="88" name="Google Shape;88;p19"/>
          <p:cNvCxnSpPr/>
          <p:nvPr/>
        </p:nvCxnSpPr>
        <p:spPr>
          <a:xfrm>
            <a:off x="4424362" y="3436937"/>
            <a:ext cx="2228700" cy="308100"/>
          </a:xfrm>
          <a:prstGeom prst="straightConnector1">
            <a:avLst/>
          </a:prstGeom>
          <a:noFill/>
          <a:ln w="38100" cap="flat" cmpd="sng">
            <a:solidFill>
              <a:schemeClr val="lt1"/>
            </a:solidFill>
            <a:prstDash val="solid"/>
            <a:miter lim="800000"/>
            <a:headEnd type="none" w="med" len="med"/>
            <a:tailEnd type="stealth"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trong TALTMC</a:t>
            </a:r>
            <a:endParaRPr/>
          </a:p>
        </p:txBody>
      </p:sp>
      <p:sp>
        <p:nvSpPr>
          <p:cNvPr id="330" name="Google Shape;330;p55"/>
          <p:cNvSpPr txBox="1">
            <a:spLocks noGrp="1"/>
          </p:cNvSpPr>
          <p:nvPr>
            <p:ph type="body" idx="1"/>
          </p:nvPr>
        </p:nvSpPr>
        <p:spPr>
          <a:xfrm>
            <a:off x="233362" y="1689100"/>
            <a:ext cx="8763000" cy="4678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Sự gia tăng ALTMC làm các tuần hoàn bàng hệ cửa-chủ xuất hiện và lan rộng. Bình thường, lượng máu trong các tuần hoàn bàng hệ này rất ít và chiều dòng máu là từ tĩnh mạch hệ thống đến TMC. </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Trong TALTMC, do sự gia tăng áp lực TMC vượt quá áp lực tĩnh mạch hệ thống, chiều dòng máu sẽ bị đảo ngược hướng từ TMC đến TM hệ thống.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6"/>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Giải phẫu tĩnh mạch cửa</a:t>
            </a:r>
            <a:endParaRPr/>
          </a:p>
        </p:txBody>
      </p:sp>
      <p:pic>
        <p:nvPicPr>
          <p:cNvPr id="336" name="Google Shape;336;p56"/>
          <p:cNvPicPr preferRelativeResize="0"/>
          <p:nvPr/>
        </p:nvPicPr>
        <p:blipFill rotWithShape="1">
          <a:blip r:embed="rId3">
            <a:alphaModFix/>
          </a:blip>
          <a:srcRect/>
          <a:stretch/>
        </p:blipFill>
        <p:spPr>
          <a:xfrm>
            <a:off x="1819275" y="1912937"/>
            <a:ext cx="6076950" cy="45989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7"/>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trong TALTMC</a:t>
            </a:r>
            <a:endParaRPr/>
          </a:p>
        </p:txBody>
      </p:sp>
      <p:sp>
        <p:nvSpPr>
          <p:cNvPr id="342" name="Google Shape;342;p57"/>
          <p:cNvSpPr txBox="1">
            <a:spLocks noGrp="1"/>
          </p:cNvSpPr>
          <p:nvPr>
            <p:ph type="body" idx="1"/>
          </p:nvPr>
        </p:nvSpPr>
        <p:spPr>
          <a:xfrm>
            <a:off x="233362" y="1689100"/>
            <a:ext cx="8763000" cy="4678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Vị trí tạo thành các tuần hoàn bàng hệ bao gồm:</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Giãn tĩnh mạch trực tràng do tĩnh mạch mạc treo tràng dưới nối với các tĩnh mạch sinh dục (</a:t>
            </a:r>
            <a:r>
              <a:rPr lang="en-US" sz="2200" b="0" i="1" u="none" strike="noStrike" cap="none">
                <a:solidFill>
                  <a:srgbClr val="FEFDDE"/>
                </a:solidFill>
                <a:latin typeface="Arial"/>
                <a:ea typeface="Arial"/>
                <a:cs typeface="Arial"/>
                <a:sym typeface="Arial"/>
              </a:rPr>
              <a:t>pudendal vein</a:t>
            </a:r>
            <a:r>
              <a:rPr lang="en-US" sz="2200" b="0" i="0" u="none" strike="noStrike" cap="none">
                <a:solidFill>
                  <a:srgbClr val="FEFDDE"/>
                </a:solidFill>
                <a:latin typeface="Arial"/>
                <a:ea typeface="Arial"/>
                <a:cs typeface="Arial"/>
                <a:sym typeface="Arial"/>
              </a:rPr>
              <a:t>).</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Tĩnh mạch đầu sứa (</a:t>
            </a:r>
            <a:r>
              <a:rPr lang="en-US" sz="2200" b="0" i="1" u="none" strike="noStrike" cap="none">
                <a:solidFill>
                  <a:srgbClr val="FEFDDE"/>
                </a:solidFill>
                <a:latin typeface="Arial"/>
                <a:ea typeface="Arial"/>
                <a:cs typeface="Arial"/>
                <a:sym typeface="Arial"/>
              </a:rPr>
              <a:t>caput medusae</a:t>
            </a:r>
            <a:r>
              <a:rPr lang="en-US" sz="2200" b="0" i="0" u="none" strike="noStrike" cap="none">
                <a:solidFill>
                  <a:srgbClr val="FEFDDE"/>
                </a:solidFill>
                <a:latin typeface="Arial"/>
                <a:ea typeface="Arial"/>
                <a:cs typeface="Arial"/>
                <a:sym typeface="Arial"/>
              </a:rPr>
              <a:t>) ở rốn với di tích tĩnh mạch rốn nối với TMC nhánh trái.</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Sau phúc mạc, nhất là ở phụ nữ, với tĩnh mạch buồng trứng nối với các tĩnh mạch chậu.</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Giãn tĩnh mạch thực quản hay tâm phình vị ở đoạn cuối thực quản và vùng tâm phình vị dạ dày.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8"/>
          <p:cNvSpPr txBox="1">
            <a:spLocks noGrp="1"/>
          </p:cNvSpPr>
          <p:nvPr>
            <p:ph type="title"/>
          </p:nvPr>
        </p:nvSpPr>
        <p:spPr>
          <a:xfrm>
            <a:off x="550862" y="2043112"/>
            <a:ext cx="2538300" cy="2108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trong TALTMC</a:t>
            </a:r>
            <a:endParaRPr/>
          </a:p>
        </p:txBody>
      </p:sp>
      <p:pic>
        <p:nvPicPr>
          <p:cNvPr id="348" name="Google Shape;348;p58" descr="24839-0550x0475"/>
          <p:cNvPicPr preferRelativeResize="0"/>
          <p:nvPr/>
        </p:nvPicPr>
        <p:blipFill rotWithShape="1">
          <a:blip r:embed="rId3">
            <a:alphaModFix/>
          </a:blip>
          <a:srcRect/>
          <a:stretch/>
        </p:blipFill>
        <p:spPr>
          <a:xfrm>
            <a:off x="3468687" y="666750"/>
            <a:ext cx="5372100" cy="6162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Tuần hoàn bàng hệ trong TALTMC</a:t>
            </a:r>
            <a:endParaRPr/>
          </a:p>
        </p:txBody>
      </p:sp>
      <p:pic>
        <p:nvPicPr>
          <p:cNvPr id="354" name="Google Shape;354;p59" descr="http://images.springermedizin.de/servlet/contentblob/880002/articleImg/508954.jpg"/>
          <p:cNvPicPr preferRelativeResize="0"/>
          <p:nvPr/>
        </p:nvPicPr>
        <p:blipFill rotWithShape="1">
          <a:blip r:embed="rId3">
            <a:alphaModFix/>
          </a:blip>
          <a:srcRect/>
          <a:stretch/>
        </p:blipFill>
        <p:spPr>
          <a:xfrm>
            <a:off x="1444625" y="1770062"/>
            <a:ext cx="6340475" cy="47545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Khám lách </a:t>
            </a:r>
            <a:endParaRPr/>
          </a:p>
        </p:txBody>
      </p:sp>
      <p:pic>
        <p:nvPicPr>
          <p:cNvPr id="360" name="Google Shape;360;p60"/>
          <p:cNvPicPr preferRelativeResize="0"/>
          <p:nvPr/>
        </p:nvPicPr>
        <p:blipFill rotWithShape="1">
          <a:blip r:embed="rId3">
            <a:alphaModFix/>
          </a:blip>
          <a:srcRect/>
          <a:stretch/>
        </p:blipFill>
        <p:spPr>
          <a:xfrm>
            <a:off x="554037" y="1951037"/>
            <a:ext cx="3497262" cy="3041650"/>
          </a:xfrm>
          <a:prstGeom prst="rect">
            <a:avLst/>
          </a:prstGeom>
          <a:noFill/>
          <a:ln>
            <a:noFill/>
          </a:ln>
        </p:spPr>
      </p:pic>
      <p:pic>
        <p:nvPicPr>
          <p:cNvPr id="361" name="Google Shape;361;p60"/>
          <p:cNvPicPr preferRelativeResize="0"/>
          <p:nvPr/>
        </p:nvPicPr>
        <p:blipFill rotWithShape="1">
          <a:blip r:embed="rId4">
            <a:alphaModFix/>
          </a:blip>
          <a:srcRect/>
          <a:stretch/>
        </p:blipFill>
        <p:spPr>
          <a:xfrm>
            <a:off x="4311650" y="1951037"/>
            <a:ext cx="4159249" cy="3041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Tóm tắt</a:t>
            </a:r>
            <a:endParaRPr/>
          </a:p>
        </p:txBody>
      </p:sp>
      <p:pic>
        <p:nvPicPr>
          <p:cNvPr id="367" name="Google Shape;367;p61"/>
          <p:cNvPicPr preferRelativeResize="0"/>
          <p:nvPr/>
        </p:nvPicPr>
        <p:blipFill rotWithShape="1">
          <a:blip r:embed="rId3">
            <a:alphaModFix/>
          </a:blip>
          <a:srcRect/>
          <a:stretch/>
        </p:blipFill>
        <p:spPr>
          <a:xfrm>
            <a:off x="2598737" y="-20637"/>
            <a:ext cx="4713287" cy="68786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Sao mạch</a:t>
            </a:r>
            <a:endParaRPr/>
          </a:p>
        </p:txBody>
      </p:sp>
      <p:sp>
        <p:nvSpPr>
          <p:cNvPr id="94" name="Google Shape;94;p20"/>
          <p:cNvSpPr txBox="1">
            <a:spLocks noGrp="1"/>
          </p:cNvSpPr>
          <p:nvPr>
            <p:ph type="body" idx="1"/>
          </p:nvPr>
        </p:nvSpPr>
        <p:spPr>
          <a:xfrm>
            <a:off x="271462" y="1597025"/>
            <a:ext cx="8686800" cy="5056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Vùng phân bố của tĩnh mạch chủ trên</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Hiếm khi dưới đường nối 2 núm vú</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Thường kèm theo lòng bàn tay son.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Thỉnh thoảng có thể gặp ở người bình thường (thường là trẻ em, rất hiếm gặp ở người lớn)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Phụ nữ có thai: biến mất trong vòng 2 tháng sau sinh</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Thường gặp trong xơ gan, nhất là xơ gan do rượu</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Có thể mất khi chức năng gan cải thiện</a:t>
            </a:r>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Xuất hiện sao mạch mới khi bệnh gan tiến triển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Có thể xuất hiện thoáng qua trong viêm gan siêu vi</a:t>
            </a:r>
            <a:endParaRPr/>
          </a:p>
          <a:p>
            <a:pPr marL="342900" marR="0" lvl="0" indent="-190500" algn="l" rtl="0">
              <a:lnSpc>
                <a:spcPct val="90000"/>
              </a:lnSpc>
              <a:spcBef>
                <a:spcPts val="1700"/>
              </a:spcBef>
              <a:spcAft>
                <a:spcPts val="0"/>
              </a:spcAft>
              <a:buClr>
                <a:srgbClr val="4FAD26"/>
              </a:buClr>
              <a:buSzPts val="2400"/>
              <a:buFont typeface="Noto Sans Symbols"/>
              <a:buNone/>
            </a:pPr>
            <a:endParaRPr sz="2400" b="0" i="0" u="none">
              <a:solidFill>
                <a:srgbClr val="FEFDD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1" descr="http://i1323.photobucket.com/albums/u588/tannan8193/slide0017_image003_zps22d97f55.gif"/>
          <p:cNvPicPr preferRelativeResize="0"/>
          <p:nvPr/>
        </p:nvPicPr>
        <p:blipFill rotWithShape="1">
          <a:blip r:embed="rId3">
            <a:alphaModFix/>
          </a:blip>
          <a:srcRect/>
          <a:stretch/>
        </p:blipFill>
        <p:spPr>
          <a:xfrm>
            <a:off x="-20637" y="0"/>
            <a:ext cx="9199561" cy="6858000"/>
          </a:xfrm>
          <a:prstGeom prst="rect">
            <a:avLst/>
          </a:prstGeom>
          <a:noFill/>
          <a:ln>
            <a:noFill/>
          </a:ln>
        </p:spPr>
      </p:pic>
      <p:sp>
        <p:nvSpPr>
          <p:cNvPr id="100" name="Google Shape;100;p21"/>
          <p:cNvSpPr txBox="1">
            <a:spLocks noGrp="1"/>
          </p:cNvSpPr>
          <p:nvPr>
            <p:ph type="body" idx="1"/>
          </p:nvPr>
        </p:nvSpPr>
        <p:spPr>
          <a:xfrm>
            <a:off x="-20637" y="6248400"/>
            <a:ext cx="9199500" cy="609600"/>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4FAD26"/>
              </a:buClr>
              <a:buSzPts val="3200"/>
              <a:buFont typeface="Noto Sans Symbols"/>
              <a:buNone/>
            </a:pPr>
            <a:r>
              <a:rPr lang="en-US" sz="3200" b="1" i="0" u="none">
                <a:solidFill>
                  <a:schemeClr val="dk2"/>
                </a:solidFill>
                <a:latin typeface="Arial"/>
                <a:ea typeface="Arial"/>
                <a:cs typeface="Arial"/>
                <a:sym typeface="Arial"/>
              </a:rPr>
              <a:t>Mặt, cổ, phân trên ngực, vai, cánh tay, lưng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Lòng bàn tay son</a:t>
            </a:r>
            <a:endParaRPr/>
          </a:p>
        </p:txBody>
      </p:sp>
      <p:sp>
        <p:nvSpPr>
          <p:cNvPr id="106" name="Google Shape;106;p22"/>
          <p:cNvSpPr txBox="1">
            <a:spLocks noGrp="1"/>
          </p:cNvSpPr>
          <p:nvPr>
            <p:ph type="body" idx="1"/>
          </p:nvPr>
        </p:nvSpPr>
        <p:spPr>
          <a:xfrm>
            <a:off x="419100" y="2057400"/>
            <a:ext cx="3886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Đỏ lan tỏa và cố định (không mất đi khi ấn)</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Mô út &gt; mô cái </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Bệnh gan và phụ nữ có thai (biến mất sau sinh)</a:t>
            </a:r>
            <a:endParaRPr/>
          </a:p>
        </p:txBody>
      </p:sp>
      <p:pic>
        <p:nvPicPr>
          <p:cNvPr id="107" name="Google Shape;107;p22"/>
          <p:cNvPicPr preferRelativeResize="0"/>
          <p:nvPr/>
        </p:nvPicPr>
        <p:blipFill rotWithShape="1">
          <a:blip r:embed="rId3">
            <a:alphaModFix/>
          </a:blip>
          <a:srcRect/>
          <a:stretch/>
        </p:blipFill>
        <p:spPr>
          <a:xfrm>
            <a:off x="4910137" y="1687512"/>
            <a:ext cx="3937000" cy="48085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Lòng bàn tay son</a:t>
            </a:r>
            <a:endParaRPr/>
          </a:p>
        </p:txBody>
      </p:sp>
      <p:pic>
        <p:nvPicPr>
          <p:cNvPr id="113" name="Google Shape;113;p23"/>
          <p:cNvPicPr preferRelativeResize="0"/>
          <p:nvPr/>
        </p:nvPicPr>
        <p:blipFill rotWithShape="1">
          <a:blip r:embed="rId3">
            <a:alphaModFix/>
          </a:blip>
          <a:srcRect/>
          <a:stretch/>
        </p:blipFill>
        <p:spPr>
          <a:xfrm>
            <a:off x="482600" y="2139950"/>
            <a:ext cx="3932237" cy="3419475"/>
          </a:xfrm>
          <a:prstGeom prst="rect">
            <a:avLst/>
          </a:prstGeom>
          <a:noFill/>
          <a:ln>
            <a:noFill/>
          </a:ln>
        </p:spPr>
      </p:pic>
      <p:pic>
        <p:nvPicPr>
          <p:cNvPr id="114" name="Google Shape;114;p23"/>
          <p:cNvPicPr preferRelativeResize="0"/>
          <p:nvPr/>
        </p:nvPicPr>
        <p:blipFill rotWithShape="1">
          <a:blip r:embed="rId4">
            <a:alphaModFix/>
          </a:blip>
          <a:srcRect/>
          <a:stretch/>
        </p:blipFill>
        <p:spPr>
          <a:xfrm>
            <a:off x="4770437" y="2136775"/>
            <a:ext cx="3879849" cy="3422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82587" y="666750"/>
            <a:ext cx="8464500" cy="11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200"/>
              <a:buFont typeface="Arial"/>
              <a:buNone/>
            </a:pPr>
            <a:r>
              <a:rPr lang="en-US" sz="3200" b="1" i="0" u="none">
                <a:solidFill>
                  <a:schemeClr val="lt2"/>
                </a:solidFill>
                <a:latin typeface="Arial"/>
                <a:ea typeface="Arial"/>
                <a:cs typeface="Arial"/>
                <a:sym typeface="Arial"/>
              </a:rPr>
              <a:t>Cơ chế sao mạch và long bàn tay son</a:t>
            </a:r>
            <a:endParaRPr/>
          </a:p>
        </p:txBody>
      </p:sp>
      <p:sp>
        <p:nvSpPr>
          <p:cNvPr id="120" name="Google Shape;120;p24"/>
          <p:cNvSpPr txBox="1">
            <a:spLocks noGrp="1"/>
          </p:cNvSpPr>
          <p:nvPr>
            <p:ph type="body" idx="1"/>
          </p:nvPr>
        </p:nvSpPr>
        <p:spPr>
          <a:xfrm>
            <a:off x="385762" y="1828800"/>
            <a:ext cx="8454900" cy="4546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Gan xơ không bất hoạt được estrogen ➔ tăng estrogen</a:t>
            </a:r>
            <a:endParaRPr sz="2400" b="0" i="0" u="none">
              <a:solidFill>
                <a:srgbClr val="FEFDDE"/>
              </a:solidFill>
              <a:latin typeface="Arial"/>
              <a:ea typeface="Arial"/>
              <a:cs typeface="Arial"/>
              <a:sym typeface="Arial"/>
            </a:endParaRPr>
          </a:p>
          <a:p>
            <a:pPr marL="742950" marR="0" lvl="1" indent="-285750" algn="l" rtl="0">
              <a:lnSpc>
                <a:spcPct val="90000"/>
              </a:lnSpc>
              <a:spcBef>
                <a:spcPts val="1700"/>
              </a:spcBef>
              <a:spcAft>
                <a:spcPts val="0"/>
              </a:spcAft>
              <a:buClr>
                <a:srgbClr val="4FAD26"/>
              </a:buClr>
              <a:buSzPts val="2200"/>
              <a:buFont typeface="Arial"/>
              <a:buChar char="–"/>
            </a:pPr>
            <a:r>
              <a:rPr lang="en-US" sz="2200" b="0" i="0" u="none" strike="noStrike" cap="none">
                <a:solidFill>
                  <a:srgbClr val="FEFDDE"/>
                </a:solidFill>
                <a:latin typeface="Arial"/>
                <a:ea typeface="Arial"/>
                <a:cs typeface="Arial"/>
                <a:sym typeface="Arial"/>
              </a:rPr>
              <a:t>Gặp ở phụ nữ có thai (estrogen gia tăng)</a:t>
            </a:r>
            <a:endParaRPr/>
          </a:p>
          <a:p>
            <a:pPr marL="342900" marR="0" lvl="0" indent="-342900" algn="l" rtl="0">
              <a:lnSpc>
                <a:spcPct val="90000"/>
              </a:lnSpc>
              <a:spcBef>
                <a:spcPts val="1700"/>
              </a:spcBef>
              <a:spcAft>
                <a:spcPts val="0"/>
              </a:spcAft>
              <a:buClr>
                <a:srgbClr val="4FAD26"/>
              </a:buClr>
              <a:buSzPts val="2400"/>
              <a:buFont typeface="Noto Sans Symbols"/>
              <a:buChar char="▪"/>
            </a:pPr>
            <a:r>
              <a:rPr lang="en-US" sz="2400" b="0" i="0" u="none">
                <a:solidFill>
                  <a:srgbClr val="FEFDDE"/>
                </a:solidFill>
                <a:latin typeface="Arial"/>
                <a:ea typeface="Arial"/>
                <a:cs typeface="Arial"/>
                <a:sym typeface="Arial"/>
              </a:rPr>
              <a:t>Tỉ lệ estrogen/androgen có thể quan trọng hơn estrogen</a:t>
            </a:r>
            <a:endParaRPr/>
          </a:p>
        </p:txBody>
      </p:sp>
    </p:spTree>
  </p:cSld>
  <p:clrMapOvr>
    <a:masterClrMapping/>
  </p:clrMapOvr>
</p:sld>
</file>

<file path=ppt/theme/theme1.xml><?xml version="1.0" encoding="utf-8"?>
<a:theme xmlns:a="http://schemas.openxmlformats.org/drawingml/2006/main" name="1_Custom Design">
  <a:themeElements>
    <a:clrScheme name="HEP Theme">
      <a:dk1>
        <a:srgbClr val="CDCDCF"/>
      </a:dk1>
      <a:lt1>
        <a:srgbClr val="FFFFFF"/>
      </a:lt1>
      <a:dk2>
        <a:srgbClr val="002A17"/>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4FAD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HEP Theme">
      <a:dk1>
        <a:srgbClr val="CDCDCF"/>
      </a:dk1>
      <a:lt1>
        <a:srgbClr val="FFFFFF"/>
      </a:lt1>
      <a:dk2>
        <a:srgbClr val="002A17"/>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4FAD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HEP Theme">
      <a:dk1>
        <a:srgbClr val="CDCDCF"/>
      </a:dk1>
      <a:lt1>
        <a:srgbClr val="FFFFFF"/>
      </a:lt1>
      <a:dk2>
        <a:srgbClr val="002A17"/>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4FAD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HEP Theme">
      <a:dk1>
        <a:srgbClr val="CDCDCF"/>
      </a:dk1>
      <a:lt1>
        <a:srgbClr val="FFFFFF"/>
      </a:lt1>
      <a:dk2>
        <a:srgbClr val="002A17"/>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4FAD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HEP Theme">
      <a:dk1>
        <a:srgbClr val="CDCDCF"/>
      </a:dk1>
      <a:lt1>
        <a:srgbClr val="FFFFFF"/>
      </a:lt1>
      <a:dk2>
        <a:srgbClr val="002A17"/>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4FAD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1301</Words>
  <Application>Microsoft Office PowerPoint</Application>
  <PresentationFormat>On-screen Show (4:3)</PresentationFormat>
  <Paragraphs>160</Paragraphs>
  <Slides>46</Slides>
  <Notes>46</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46</vt:i4>
      </vt:variant>
    </vt:vector>
  </HeadingPairs>
  <TitlesOfParts>
    <vt:vector size="54" baseType="lpstr">
      <vt:lpstr>Arial</vt:lpstr>
      <vt:lpstr>Noto Sans Symbols</vt:lpstr>
      <vt:lpstr>Times New Roman</vt:lpstr>
      <vt:lpstr>1_Custom Design</vt:lpstr>
      <vt:lpstr>Custom Design</vt:lpstr>
      <vt:lpstr>2_Custom Design</vt:lpstr>
      <vt:lpstr>3_Custom Design</vt:lpstr>
      <vt:lpstr>4_Custom Design</vt:lpstr>
      <vt:lpstr>HỘI CHỨNG SUY TẾ BÀO GAN VÀ HỘI CHỨNG TĂNG ÁP LỰC TĨNH MẠCH CỬA</vt:lpstr>
      <vt:lpstr>Hội chứng suy tế bào gan</vt:lpstr>
      <vt:lpstr>Hội chứng suy tế bào gan</vt:lpstr>
      <vt:lpstr>Sao mạch</vt:lpstr>
      <vt:lpstr>Sao mạch</vt:lpstr>
      <vt:lpstr>PowerPoint Presentation</vt:lpstr>
      <vt:lpstr>Lòng bàn tay son</vt:lpstr>
      <vt:lpstr>Lòng bàn tay son</vt:lpstr>
      <vt:lpstr>Cơ chế sao mạch và long bàn tay son</vt:lpstr>
      <vt:lpstr>Móng trắng</vt:lpstr>
      <vt:lpstr>Móng trắng</vt:lpstr>
      <vt:lpstr>Vàng da</vt:lpstr>
      <vt:lpstr>Xuất huyết da niêm</vt:lpstr>
      <vt:lpstr>Các dạng xuất huyết da niêm</vt:lpstr>
      <vt:lpstr>Các dạng xuất huyết da niêm</vt:lpstr>
      <vt:lpstr>Các dạng xuất huyết da niêm</vt:lpstr>
      <vt:lpstr>Xuất huyết da niêm </vt:lpstr>
      <vt:lpstr>Vú to ở nam giới</vt:lpstr>
      <vt:lpstr>Vú to ở nam giới</vt:lpstr>
      <vt:lpstr>Thiếu máu</vt:lpstr>
      <vt:lpstr>Phù chân</vt:lpstr>
      <vt:lpstr>Rung vẫy</vt:lpstr>
      <vt:lpstr>Rung vẫy</vt:lpstr>
      <vt:lpstr>Tuyến mang tai to</vt:lpstr>
      <vt:lpstr>Tuyến mang tai to</vt:lpstr>
      <vt:lpstr>Ngón tay dùi trống</vt:lpstr>
      <vt:lpstr>Ngón tay dùi trống</vt:lpstr>
      <vt:lpstr>Ngón tay dùi trống</vt:lpstr>
      <vt:lpstr>Bàn tay co kiểu Dupuytren</vt:lpstr>
      <vt:lpstr>Bàn tay co kiểu Dupuytren</vt:lpstr>
      <vt:lpstr>Hội chứng tăng áp lực tĩnh mạch cửa</vt:lpstr>
      <vt:lpstr>Báng bụng</vt:lpstr>
      <vt:lpstr>Gõ đục vùng thấp</vt:lpstr>
      <vt:lpstr>Vùng đục di chuyển</vt:lpstr>
      <vt:lpstr>Dấu sóng vỗ</vt:lpstr>
      <vt:lpstr>Báng bụng</vt:lpstr>
      <vt:lpstr>Tuần hoàn bàng hệ vùng bụng</vt:lpstr>
      <vt:lpstr>Tuần hoàn bàng hệ vùng bụng</vt:lpstr>
      <vt:lpstr>Tuần hoàn bàng hệ vùng bụng</vt:lpstr>
      <vt:lpstr>Tuần hoàn bàng hệ trong TALTMC</vt:lpstr>
      <vt:lpstr>Giải phẫu tĩnh mạch cửa</vt:lpstr>
      <vt:lpstr>Tuần hoàn bàng hệ trong TALTMC</vt:lpstr>
      <vt:lpstr>Tuần hoàn bàng hệ trong TALTMC</vt:lpstr>
      <vt:lpstr>Tuần hoàn bàng hệ trong TALTMC</vt:lpstr>
      <vt:lpstr>Khám lách </vt:lpstr>
      <vt:lpstr>Tóm tắt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HỘI CHỨNG SUY TẾ BÀO GAN VÀ HỘI CHỨNG TĂNG ÁP LỰC TĨNH MẠCH CỬA</dc:title>
  <cp:lastModifiedBy>Nguyen Huynh Duc Thien</cp:lastModifiedBy>
  <cp:revision>1</cp:revision>
  <dcterms:modified xsi:type="dcterms:W3CDTF">2019-09-23T13:58:34Z</dcterms:modified>
</cp:coreProperties>
</file>